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charts/chart28.xml" ContentType="application/vnd.openxmlformats-officedocument.drawingml.char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charts/chart24.xml" ContentType="application/vnd.openxmlformats-officedocument.drawingml.char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charts/chart31.xml" ContentType="application/vnd.openxmlformats-officedocument.drawingml.chart+xml"/>
  <Override PartName="/docProps/custom.xml" ContentType="application/vnd.openxmlformats-officedocument.custom-properties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charts/chart3.xml" ContentType="application/vnd.openxmlformats-officedocument.drawingml.chart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charts/chart29.xml" ContentType="application/vnd.openxmlformats-officedocument.drawingml.char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drawings/drawing1.xml" ContentType="application/vnd.openxmlformats-officedocument.drawingml.chartshapes+xml"/>
  <Override PartName="/ppt/charts/chart18.xml" ContentType="application/vnd.openxmlformats-officedocument.drawingml.chart+xml"/>
  <Override PartName="/ppt/charts/chart27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charts/chart16.xml" ContentType="application/vnd.openxmlformats-officedocument.drawingml.chart+xml"/>
  <Override PartName="/ppt/charts/chart25.xml" ContentType="application/vnd.openxmlformats-officedocument.drawingml.char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ppt/charts/chart23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charts/chart30.xml" ContentType="application/vnd.openxmlformats-officedocument.drawingml.char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notesSlides/notesSlide8.xml" ContentType="application/vnd.openxmlformats-officedocument.presentationml.notesSlide+xml"/>
  <Override PartName="/ppt/charts/chart10.xml" ContentType="application/vnd.openxmlformats-officedocument.drawingml.chart+xml"/>
  <Default Extension="vml" ContentType="application/vnd.openxmlformats-officedocument.vmlDrawing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  <Override PartName="/ppt/diagrams/data3.xml" ContentType="application/vnd.openxmlformats-officedocument.drawingml.diagramData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diagrams/colors5.xml" ContentType="application/vnd.openxmlformats-officedocument.drawingml.diagramColor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diagrams/drawing4.xml" ContentType="application/vnd.ms-office.drawingml.diagramDrawing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charts/chart26.xml" ContentType="application/vnd.openxmlformats-officedocument.drawingml.chart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charts/chart5.xml" ContentType="application/vnd.openxmlformats-officedocument.drawingml.char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52"/>
  </p:notesMasterIdLst>
  <p:sldIdLst>
    <p:sldId id="378" r:id="rId2"/>
    <p:sldId id="395" r:id="rId3"/>
    <p:sldId id="320" r:id="rId4"/>
    <p:sldId id="384" r:id="rId5"/>
    <p:sldId id="413" r:id="rId6"/>
    <p:sldId id="412" r:id="rId7"/>
    <p:sldId id="374" r:id="rId8"/>
    <p:sldId id="356" r:id="rId9"/>
    <p:sldId id="323" r:id="rId10"/>
    <p:sldId id="324" r:id="rId11"/>
    <p:sldId id="394" r:id="rId12"/>
    <p:sldId id="427" r:id="rId13"/>
    <p:sldId id="428" r:id="rId14"/>
    <p:sldId id="420" r:id="rId15"/>
    <p:sldId id="429" r:id="rId16"/>
    <p:sldId id="430" r:id="rId17"/>
    <p:sldId id="431" r:id="rId18"/>
    <p:sldId id="432" r:id="rId19"/>
    <p:sldId id="433" r:id="rId20"/>
    <p:sldId id="314" r:id="rId21"/>
    <p:sldId id="390" r:id="rId22"/>
    <p:sldId id="327" r:id="rId23"/>
    <p:sldId id="328" r:id="rId24"/>
    <p:sldId id="329" r:id="rId25"/>
    <p:sldId id="370" r:id="rId26"/>
    <p:sldId id="373" r:id="rId27"/>
    <p:sldId id="391" r:id="rId28"/>
    <p:sldId id="377" r:id="rId29"/>
    <p:sldId id="396" r:id="rId30"/>
    <p:sldId id="387" r:id="rId31"/>
    <p:sldId id="330" r:id="rId32"/>
    <p:sldId id="344" r:id="rId33"/>
    <p:sldId id="331" r:id="rId34"/>
    <p:sldId id="414" r:id="rId35"/>
    <p:sldId id="333" r:id="rId36"/>
    <p:sldId id="345" r:id="rId37"/>
    <p:sldId id="334" r:id="rId38"/>
    <p:sldId id="346" r:id="rId39"/>
    <p:sldId id="335" r:id="rId40"/>
    <p:sldId id="340" r:id="rId41"/>
    <p:sldId id="341" r:id="rId42"/>
    <p:sldId id="343" r:id="rId43"/>
    <p:sldId id="347" r:id="rId44"/>
    <p:sldId id="415" r:id="rId45"/>
    <p:sldId id="392" r:id="rId46"/>
    <p:sldId id="389" r:id="rId47"/>
    <p:sldId id="402" r:id="rId48"/>
    <p:sldId id="434" r:id="rId49"/>
    <p:sldId id="357" r:id="rId50"/>
    <p:sldId id="354" r:id="rId51"/>
  </p:sldIdLst>
  <p:sldSz cx="12192000" cy="6858000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3127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8"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CCFF"/>
    <a:srgbClr val="9999FF"/>
    <a:srgbClr val="33CC33"/>
    <a:srgbClr val="24CDE4"/>
    <a:srgbClr val="32B4CE"/>
    <a:srgbClr val="FF9900"/>
    <a:srgbClr val="FF00FF"/>
    <a:srgbClr val="15FF7F"/>
    <a:srgbClr val="0000FF"/>
    <a:srgbClr val="CCCC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250" autoAdjust="0"/>
    <p:restoredTop sz="88337" autoAdjust="0"/>
  </p:normalViewPr>
  <p:slideViewPr>
    <p:cSldViewPr>
      <p:cViewPr>
        <p:scale>
          <a:sx n="90" d="100"/>
          <a:sy n="90" d="100"/>
        </p:scale>
        <p:origin x="-252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3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2" d="100"/>
          <a:sy n="82" d="100"/>
        </p:scale>
        <p:origin x="-2016" y="-78"/>
      </p:cViewPr>
      <p:guideLst>
        <p:guide orient="horz" pos="3127"/>
        <p:guide pos="214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NULL" TargetMode="External"/><Relationship Id="rId1" Type="http://schemas.openxmlformats.org/officeDocument/2006/relationships/image" Target="../media/image45.jpeg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NULL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NULL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solidFill>
          <a:schemeClr val="bg2">
            <a:lumMod val="75000"/>
            <a:alpha val="27000"/>
          </a:schemeClr>
        </a:solidFill>
        <a:ln>
          <a:noFill/>
        </a:ln>
        <a:effectLst/>
        <a:sp3d/>
      </c:spPr>
    </c:floor>
    <c:sideWall>
      <c:spPr>
        <a:solidFill>
          <a:schemeClr val="tx2">
            <a:lumMod val="75000"/>
          </a:schemeClr>
        </a:solidFill>
        <a:ln>
          <a:noFill/>
        </a:ln>
        <a:effectLst/>
        <a:sp3d/>
      </c:spPr>
    </c:sideWall>
    <c:backWall>
      <c:spPr>
        <a:solidFill>
          <a:srgbClr val="0070C0"/>
        </a:solidFill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44158085277664239"/>
          <c:y val="3.4699800510067852E-2"/>
          <c:w val="0.5584191472233625"/>
          <c:h val="0.93549352028712951"/>
        </c:manualLayout>
      </c:layout>
      <c:bar3D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accent1">
                  <a:lumMod val="50000"/>
                </a:schemeClr>
              </a:solidFill>
            </a:ln>
            <a:effectLst/>
            <a:scene3d>
              <a:camera prst="orthographicFront"/>
              <a:lightRig rig="threePt" dir="t"/>
            </a:scene3d>
            <a:sp3d prstMaterial="flat">
              <a:contourClr>
                <a:schemeClr val="accent1">
                  <a:lumMod val="50000"/>
                </a:schemeClr>
              </a:contourClr>
            </a:sp3d>
          </c:spPr>
          <c:dLbls>
            <c:dLbl>
              <c:idx val="0"/>
              <c:layout>
                <c:manualLayout>
                  <c:x val="8.3133384344310068E-3"/>
                  <c:y val="-5.3847442140499422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/>
                      <a:t>56 499,0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4BB-4595-ABD2-EB5C3A16ADCD}"/>
                </c:ext>
              </c:extLst>
            </c:dLbl>
            <c:dLbl>
              <c:idx val="1"/>
              <c:layout>
                <c:manualLayout>
                  <c:x val="1.2587655129794898E-2"/>
                  <c:y val="5.384755437983956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728,8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64BB-4595-ABD2-EB5C3A16ADCD}"/>
                </c:ext>
              </c:extLst>
            </c:dLbl>
            <c:dLbl>
              <c:idx val="2"/>
              <c:layout>
                <c:manualLayout>
                  <c:x val="8.8925693597091734E-3"/>
                  <c:y val="-9.8719170178684187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13 378,0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64BB-4595-ABD2-EB5C3A16ADCD}"/>
                </c:ext>
              </c:extLst>
            </c:dLbl>
            <c:dLbl>
              <c:idx val="3"/>
              <c:layout>
                <c:manualLayout>
                  <c:x val="1.0374664252991378E-2"/>
                  <c:y val="-9.8719170178684187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13 403,5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64BB-4595-ABD2-EB5C3A16ADCD}"/>
                </c:ext>
              </c:extLst>
            </c:dLbl>
            <c:dLbl>
              <c:idx val="4"/>
              <c:layout>
                <c:manualLayout>
                  <c:x val="1.0374664252991378E-2"/>
                  <c:y val="-2.692372107024980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34</a:t>
                    </a:r>
                    <a:r>
                      <a:rPr lang="en-US" baseline="0" dirty="0" smtClean="0"/>
                      <a:t> 598,3</a:t>
                    </a:r>
                    <a:endParaRPr lang="en-US" dirty="0" smtClean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64BB-4595-ABD2-EB5C3A16ADCD}"/>
                </c:ext>
              </c:extLst>
            </c:dLbl>
            <c:dLbl>
              <c:idx val="5"/>
              <c:layout>
                <c:manualLayout>
                  <c:x val="1.4771608881525768E-2"/>
                  <c:y val="-1.0769382429198037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accent1">
                            <a:lumMod val="50000"/>
                          </a:schemeClr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baseline="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36 849,9</a:t>
                    </a:r>
                    <a:endParaRPr lang="en-US" dirty="0">
                      <a:latin typeface="Times New Roman" panose="02020603050405020304" pitchFamily="18" charset="0"/>
                      <a:cs typeface="Times New Roman" panose="02020603050405020304" pitchFamily="18" charset="0"/>
                    </a:endParaRPr>
                  </a:p>
                </c:rich>
              </c:tx>
              <c:spPr>
                <a:solidFill>
                  <a:schemeClr val="accent1">
                    <a:lumMod val="20000"/>
                    <a:lumOff val="80000"/>
                  </a:schemeClr>
                </a:solidFill>
                <a:ln>
                  <a:solidFill>
                    <a:schemeClr val="bg1">
                      <a:lumMod val="95000"/>
                      <a:alpha val="50000"/>
                    </a:schemeClr>
                  </a:solidFill>
                  <a:round/>
                </a:ln>
                <a:effectLst>
                  <a:outerShdw blurRad="63500" dist="88900" dir="2700000" algn="tl" rotWithShape="0">
                    <a:prstClr val="black">
                      <a:alpha val="40000"/>
                    </a:prstClr>
                  </a:outerShdw>
                </a:effectLst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5-64BB-4595-ABD2-EB5C3A16ADCD}"/>
                </c:ext>
              </c:extLst>
            </c:dLbl>
            <c:dLbl>
              <c:idx val="6"/>
              <c:layout>
                <c:manualLayout>
                  <c:x val="1.0374664252991378E-2"/>
                  <c:y val="-8.077116321074972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92 665,3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64BB-4595-ABD2-EB5C3A16ADCD}"/>
                </c:ext>
              </c:extLst>
            </c:dLbl>
            <c:dLbl>
              <c:idx val="7"/>
              <c:layout>
                <c:manualLayout>
                  <c:x val="1.2490575839049323E-2"/>
                  <c:y val="-5.384744214049942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112</a:t>
                    </a:r>
                    <a:r>
                      <a:rPr lang="en-US" baseline="0" dirty="0" smtClean="0"/>
                      <a:t> 424,7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64BB-4595-ABD2-EB5C3A16ADCD}"/>
                </c:ext>
              </c:extLst>
            </c:dLbl>
            <c:dLbl>
              <c:idx val="8"/>
              <c:layout>
                <c:manualLayout>
                  <c:x val="7.1321769285308334E-3"/>
                  <c:y val="-8.077116321074972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237 870,0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64BB-4595-ABD2-EB5C3A16ADCD}"/>
                </c:ext>
              </c:extLst>
            </c:dLbl>
            <c:dLbl>
              <c:idx val="9"/>
              <c:layout>
                <c:manualLayout>
                  <c:x val="-1.1965728216184482E-2"/>
                  <c:y val="6.769644111895409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730 669,5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64BB-4595-ABD2-EB5C3A16ADCD}"/>
                </c:ext>
              </c:extLst>
            </c:dLbl>
            <c:dLbl>
              <c:idx val="10"/>
              <c:layout>
                <c:manualLayout>
                  <c:x val="1.6047398089194333E-2"/>
                  <c:y val="-8.0771163210749727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30 960,0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4BB-4595-ABD2-EB5C3A16ADCD}"/>
                </c:ext>
              </c:extLst>
            </c:dLbl>
            <c:dLbl>
              <c:idx val="11"/>
              <c:layout>
                <c:manualLayout>
                  <c:x val="-3.3877840410526383E-2"/>
                  <c:y val="1.884660474917516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1 298 511,8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4BB-4595-ABD2-EB5C3A16ADCD}"/>
                </c:ext>
              </c:extLst>
            </c:dLbl>
            <c:spPr>
              <a:solidFill>
                <a:schemeClr val="accent1">
                  <a:lumMod val="20000"/>
                  <a:lumOff val="80000"/>
                </a:schemeClr>
              </a:solidFill>
              <a:ln>
                <a:solidFill>
                  <a:schemeClr val="bg1">
                    <a:lumMod val="95000"/>
                    <a:alpha val="50000"/>
                  </a:schemeClr>
                </a:solidFill>
                <a:round/>
              </a:ln>
              <a:effectLst>
                <a:outerShdw blurRad="63500" dist="889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1">
                        <a:lumMod val="50000"/>
                      </a:schemeClr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lt1">
                          <a:lumMod val="50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Доходы от реализации имущеста</c:v>
                </c:pt>
                <c:pt idx="1">
                  <c:v>Доходы от сдачи в аренду имущества</c:v>
                </c:pt>
                <c:pt idx="2">
                  <c:v>Доходы от продажи земельных участков</c:v>
                </c:pt>
                <c:pt idx="3">
                  <c:v>Единый сельскохозяйственный налог</c:v>
                </c:pt>
                <c:pt idx="4">
                  <c:v>Доходы от акцизов на нефтепродукты</c:v>
                </c:pt>
                <c:pt idx="5">
                  <c:v>Прочие налоговые и неналоговые доход</c:v>
                </c:pt>
                <c:pt idx="6">
                  <c:v>Арендная плата за землю</c:v>
                </c:pt>
                <c:pt idx="7">
                  <c:v>Земельный налог</c:v>
                </c:pt>
                <c:pt idx="8">
                  <c:v>Налог на имущество физических лиц</c:v>
                </c:pt>
                <c:pt idx="9">
                  <c:v>Налог на доходы физических лиц</c:v>
                </c:pt>
              </c:strCache>
            </c:strRef>
          </c:cat>
          <c:val>
            <c:numRef>
              <c:f>Лист1!$B$2:$B$11</c:f>
              <c:numCache>
                <c:formatCode>#,##0.0</c:formatCode>
                <c:ptCount val="10"/>
                <c:pt idx="0">
                  <c:v>56499</c:v>
                </c:pt>
                <c:pt idx="1">
                  <c:v>728.8</c:v>
                </c:pt>
                <c:pt idx="2">
                  <c:v>13378</c:v>
                </c:pt>
                <c:pt idx="3">
                  <c:v>13403.5</c:v>
                </c:pt>
                <c:pt idx="4">
                  <c:v>34598.300000000003</c:v>
                </c:pt>
                <c:pt idx="5">
                  <c:v>36849.9</c:v>
                </c:pt>
                <c:pt idx="6">
                  <c:v>92665.3</c:v>
                </c:pt>
                <c:pt idx="7">
                  <c:v>112424.7</c:v>
                </c:pt>
                <c:pt idx="8">
                  <c:v>237870</c:v>
                </c:pt>
                <c:pt idx="9">
                  <c:v>730669.5</c:v>
                </c:pt>
              </c:numCache>
            </c:numRef>
          </c:val>
          <c:shape val="cylinder"/>
          <c:extLst xmlns:c16r2="http://schemas.microsoft.com/office/drawing/2015/06/chart">
            <c:ext xmlns:c16="http://schemas.microsoft.com/office/drawing/2014/chart" uri="{C3380CC4-5D6E-409C-BE32-E72D297353CC}">
              <c16:uniqueId val="{0000000A-FD45-4B19-9DED-87018A616A1A}"/>
            </c:ext>
          </c:extLst>
        </c:ser>
        <c:dLbls>
          <c:showVal val="1"/>
        </c:dLbls>
        <c:gapWidth val="84"/>
        <c:gapDepth val="53"/>
        <c:shape val="box"/>
        <c:axId val="74636288"/>
        <c:axId val="74638080"/>
        <c:axId val="0"/>
      </c:bar3DChart>
      <c:catAx>
        <c:axId val="74636288"/>
        <c:scaling>
          <c:orientation val="minMax"/>
        </c:scaling>
        <c:axPos val="l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vert="horz" wrap="square" anchor="t" anchorCtr="0"/>
          <a:lstStyle/>
          <a:p>
            <a:pPr>
              <a:defRPr sz="1200" b="1" i="0" u="none" strike="noStrike" kern="1200" cap="none" spc="50" baseline="0">
                <a:ln w="0"/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itchFamily="34" charset="0"/>
                <a:ea typeface="+mn-ea"/>
                <a:cs typeface="+mn-cs"/>
              </a:defRPr>
            </a:pPr>
            <a:endParaRPr lang="ru-RU"/>
          </a:p>
        </c:txPr>
        <c:crossAx val="74638080"/>
        <c:crosses val="autoZero"/>
        <c:auto val="1"/>
        <c:lblAlgn val="ctr"/>
        <c:lblOffset val="100"/>
      </c:catAx>
      <c:valAx>
        <c:axId val="74638080"/>
        <c:scaling>
          <c:orientation val="minMax"/>
        </c:scaling>
        <c:delete val="1"/>
        <c:axPos val="b"/>
        <c:numFmt formatCode="#,##0.0" sourceLinked="1"/>
        <c:tickLblPos val="none"/>
        <c:crossAx val="74636288"/>
        <c:crosses val="autoZero"/>
        <c:crossBetween val="between"/>
      </c:valAx>
      <c:spPr>
        <a:gradFill>
          <a:gsLst>
            <a:gs pos="0">
              <a:schemeClr val="bg1">
                <a:lumMod val="85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  <a:ln>
          <a:noFill/>
        </a:ln>
        <a:effectLst/>
      </c:spPr>
    </c:plotArea>
    <c:plotVisOnly val="1"/>
    <c:dispBlanksAs val="gap"/>
  </c:chart>
  <c:spPr>
    <a:blipFill>
      <a:blip xmlns:r="http://schemas.openxmlformats.org/officeDocument/2006/relationships" r:embed="rId1"/>
      <a:stretch>
        <a:fillRect/>
      </a:stretch>
    </a:blipFill>
    <a:ln w="57150" cap="flat" cmpd="sng" algn="ctr">
      <a:solidFill>
        <a:schemeClr val="bg1">
          <a:lumMod val="9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2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5.3867888552923592E-2"/>
          <c:y val="9.5116746287449566E-3"/>
          <c:w val="0.92597916666666669"/>
          <c:h val="0.69985510869162681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00B050"/>
            </a:solidFill>
            <a:ln>
              <a:solidFill>
                <a:srgbClr val="C00000"/>
              </a:solidFill>
            </a:ln>
          </c:spPr>
          <c:dPt>
            <c:idx val="0"/>
            <c:spPr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A6E2-4D5A-B852-BB54651B630D}"/>
              </c:ext>
            </c:extLst>
          </c:dPt>
          <c:dPt>
            <c:idx val="1"/>
            <c:spPr>
              <a:gradFill flip="none" rotWithShape="1">
                <a:gsLst>
                  <a:gs pos="0">
                    <a:srgbClr val="00B050">
                      <a:shade val="30000"/>
                      <a:satMod val="115000"/>
                    </a:srgbClr>
                  </a:gs>
                  <a:gs pos="50000">
                    <a:srgbClr val="00B050">
                      <a:shade val="67500"/>
                      <a:satMod val="115000"/>
                    </a:srgbClr>
                  </a:gs>
                  <a:gs pos="100000">
                    <a:srgbClr val="00B050">
                      <a:shade val="100000"/>
                      <a:satMod val="115000"/>
                    </a:srgbClr>
                  </a:gs>
                </a:gsLst>
                <a:lin ang="0" scaled="1"/>
                <a:tileRect/>
              </a:gradFill>
              <a:ln>
                <a:solidFill>
                  <a:srgbClr val="C00000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910D-4F87-A1E1-4926C0A4B7A7}"/>
              </c:ext>
            </c:extLst>
          </c:dPt>
          <c:dLbls>
            <c:dLbl>
              <c:idx val="0"/>
              <c:layout>
                <c:manualLayout>
                  <c:x val="5.0124741041845104E-2"/>
                  <c:y val="-9.0074096705304363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1 596,2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E2-4D5A-B852-BB54651B630D}"/>
                </c:ext>
              </c:extLst>
            </c:dLbl>
            <c:dLbl>
              <c:idx val="1"/>
              <c:layout>
                <c:manualLayout>
                  <c:x val="6.1151293647111173E-2"/>
                  <c:y val="-7.078765939586959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160 028,9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10D-4F87-A1E1-4926C0A4B7A7}"/>
                </c:ext>
              </c:extLst>
            </c:dLbl>
            <c:dLbl>
              <c:idx val="2"/>
              <c:layout>
                <c:manualLayout>
                  <c:x val="7.1290281471993303E-2"/>
                  <c:y val="-8.348956597415102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14 509,2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0D-4F87-A1E1-4926C0A4B7A7}"/>
                </c:ext>
              </c:extLst>
            </c:dLbl>
            <c:dLbl>
              <c:idx val="3"/>
              <c:layout>
                <c:manualLayout>
                  <c:x val="2.4744668635170605E-2"/>
                  <c:y val="-6.904093989556717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FD-451D-9C3C-49205C4FB08B}"/>
                </c:ext>
              </c:extLst>
            </c:dLbl>
            <c:dLbl>
              <c:idx val="4"/>
              <c:layout>
                <c:manualLayout>
                  <c:x val="2.5848753280839895E-2"/>
                  <c:y val="-7.006073399251959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0D-4F87-A1E1-4926C0A4B7A7}"/>
                </c:ext>
              </c:extLst>
            </c:dLbl>
            <c:dLbl>
              <c:idx val="5"/>
              <c:layout>
                <c:manualLayout>
                  <c:x val="2.7686515748031496E-2"/>
                  <c:y val="-6.274395437543980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FD-451D-9C3C-49205C4FB08B}"/>
                </c:ext>
              </c:extLst>
            </c:dLbl>
            <c:dLbl>
              <c:idx val="6"/>
              <c:layout>
                <c:manualLayout>
                  <c:x val="3.0450459317585277E-2"/>
                  <c:y val="-6.376189682627893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3FD-451D-9C3C-49205C4FB08B}"/>
                </c:ext>
              </c:extLst>
            </c:dLbl>
            <c:dLbl>
              <c:idx val="7"/>
              <c:layout>
                <c:manualLayout>
                  <c:x val="2.6041666666668052E-2"/>
                  <c:y val="-6.172925230529936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E2-4D5A-B852-BB54651B630D}"/>
                </c:ext>
              </c:extLst>
            </c:dLbl>
            <c:dLbl>
              <c:idx val="8"/>
              <c:layout>
                <c:manualLayout>
                  <c:x val="2.2916666666666672E-2"/>
                  <c:y val="-6.4668740510313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6E2-4D5A-B852-BB54651B630D}"/>
                </c:ext>
              </c:extLst>
            </c:dLbl>
            <c:dLbl>
              <c:idx val="9"/>
              <c:layout>
                <c:manualLayout>
                  <c:x val="1.9791666666666721E-2"/>
                  <c:y val="-6.760822871532787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6E2-4D5A-B852-BB54651B630D}"/>
                </c:ext>
              </c:extLst>
            </c:dLbl>
            <c:dLbl>
              <c:idx val="10"/>
              <c:layout>
                <c:manualLayout>
                  <c:x val="2.1875000000001678E-2"/>
                  <c:y val="-6.760822871532787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A6E2-4D5A-B852-BB54651B630D}"/>
                </c:ext>
              </c:extLst>
            </c:dLbl>
            <c:dLbl>
              <c:idx val="11"/>
              <c:layout>
                <c:manualLayout>
                  <c:x val="1.8749999999999999E-2"/>
                  <c:y val="-6.760822871532792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A6E2-4D5A-B852-BB54651B630D}"/>
                </c:ext>
              </c:extLst>
            </c:dLbl>
            <c:dLbl>
              <c:idx val="12"/>
              <c:layout>
                <c:manualLayout>
                  <c:x val="2.3958333333333328E-2"/>
                  <c:y val="-6.760822871532792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A6E2-4D5A-B852-BB54651B630D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 rot="0" vert="horz"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Лист1!$A$2:$A$4</c:f>
              <c:strCache>
                <c:ptCount val="3"/>
                <c:pt idx="0">
                  <c:v>Обеспечение первичных мер пожарной безопасности</c:v>
                </c:pt>
                <c:pt idx="1">
                  <c:v>Межбюджетные трансферты бюджету ЭМР</c:v>
                </c:pt>
                <c:pt idx="2">
                  <c:v>Внепрограммные мероприятия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1596.2</c:v>
                </c:pt>
                <c:pt idx="1">
                  <c:v>73582.5</c:v>
                </c:pt>
                <c:pt idx="2">
                  <c:v>4504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3FD-451D-9C3C-49205C4FB08B}"/>
            </c:ext>
          </c:extLst>
        </c:ser>
        <c:gapDepth val="0"/>
        <c:shape val="box"/>
        <c:axId val="133220992"/>
        <c:axId val="133243264"/>
        <c:axId val="133222848"/>
      </c:bar3DChart>
      <c:catAx>
        <c:axId val="133220992"/>
        <c:scaling>
          <c:orientation val="minMax"/>
        </c:scaling>
        <c:axPos val="b"/>
        <c:numFmt formatCode="@" sourceLinked="0"/>
        <c:majorTickMark val="none"/>
        <c:tickLblPos val="nextTo"/>
        <c:spPr>
          <a:ln w="6350">
            <a:solidFill>
              <a:srgbClr val="5B9BD5"/>
            </a:solidFill>
          </a:ln>
        </c:spPr>
        <c:txPr>
          <a:bodyPr rot="0" vert="horz" anchor="ctr" anchorCtr="1"/>
          <a:lstStyle/>
          <a:p>
            <a:pPr>
              <a:defRPr sz="1100" b="1" baseline="0"/>
            </a:pPr>
            <a:endParaRPr lang="ru-RU"/>
          </a:p>
        </c:txPr>
        <c:crossAx val="133243264"/>
        <c:crosses val="autoZero"/>
        <c:auto val="1"/>
        <c:lblAlgn val="ctr"/>
        <c:lblOffset val="100"/>
        <c:tickMarkSkip val="2"/>
      </c:catAx>
      <c:valAx>
        <c:axId val="133243264"/>
        <c:scaling>
          <c:orientation val="minMax"/>
        </c:scaling>
        <c:delete val="1"/>
        <c:axPos val="l"/>
        <c:majorGridlines>
          <c:spPr>
            <a:ln>
              <a:solidFill>
                <a:prstClr val="black">
                  <a:lumMod val="5000"/>
                  <a:lumOff val="95000"/>
                </a:prstClr>
              </a:solidFill>
            </a:ln>
          </c:spPr>
        </c:majorGridlines>
        <c:numFmt formatCode="#,##0.0" sourceLinked="1"/>
        <c:majorTickMark val="none"/>
        <c:tickLblPos val="none"/>
        <c:crossAx val="133220992"/>
        <c:crosses val="autoZero"/>
        <c:crossBetween val="between"/>
      </c:valAx>
      <c:serAx>
        <c:axId val="133222848"/>
        <c:scaling>
          <c:orientation val="minMax"/>
        </c:scaling>
        <c:delete val="1"/>
        <c:axPos val="b"/>
        <c:majorTickMark val="none"/>
        <c:tickLblPos val="none"/>
        <c:crossAx val="133243264"/>
        <c:crosses val="autoZero"/>
      </c:ser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2.0905785625430092E-3"/>
          <c:w val="0.92077082939916965"/>
          <c:h val="0.79349794467281409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бюджет района</c:v>
                </c:pt>
              </c:strCache>
            </c:strRef>
          </c:tx>
          <c:spPr>
            <a:solidFill>
              <a:srgbClr val="FFFF00"/>
            </a:solidFill>
            <a:ln>
              <a:solidFill>
                <a:srgbClr val="7030A0"/>
              </a:solidFill>
            </a:ln>
            <a:effectLst/>
            <a:sp3d/>
          </c:spPr>
          <c:dLbls>
            <c:dLbl>
              <c:idx val="0"/>
              <c:layout>
                <c:manualLayout>
                  <c:x val="3.5837291025173058E-2"/>
                  <c:y val="-0.1437083146165839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B3C-4E50-85B3-285087F2D5D2}"/>
                </c:ext>
              </c:extLst>
            </c:dLbl>
            <c:dLbl>
              <c:idx val="1"/>
              <c:layout>
                <c:manualLayout>
                  <c:x val="5.2480646451994503E-2"/>
                  <c:y val="-0.2604613053350348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774-4AF8-93DD-217BBAE09F36}"/>
                </c:ext>
              </c:extLst>
            </c:dLbl>
            <c:dLbl>
              <c:idx val="2"/>
              <c:layout>
                <c:manualLayout>
                  <c:x val="5.9707217786128829E-2"/>
                  <c:y val="-0.2608565603519722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774-4AF8-93DD-217BBAE09F36}"/>
                </c:ext>
              </c:extLst>
            </c:dLbl>
            <c:dLbl>
              <c:idx val="3"/>
              <c:layout>
                <c:manualLayout>
                  <c:x val="6.1157559626324305E-2"/>
                  <c:y val="-0.26328577632091288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FD-451D-9C3C-49205C4FB08B}"/>
                </c:ext>
              </c:extLst>
            </c:dLbl>
            <c:dLbl>
              <c:idx val="4"/>
              <c:layout>
                <c:manualLayout>
                  <c:x val="5.5739379652260862E-2"/>
                  <c:y val="-0.2365131243360117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774-4AF8-93DD-217BBAE09F36}"/>
                </c:ext>
              </c:extLst>
            </c:dLbl>
            <c:dLbl>
              <c:idx val="5"/>
              <c:layout>
                <c:manualLayout>
                  <c:x val="5.9520035968225832E-2"/>
                  <c:y val="-0.2383184783322873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FD-451D-9C3C-49205C4FB08B}"/>
                </c:ext>
              </c:extLst>
            </c:dLbl>
            <c:dLbl>
              <c:idx val="6"/>
              <c:layout>
                <c:manualLayout>
                  <c:x val="5.6420727558049104E-2"/>
                  <c:y val="-0.2365131243360117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3FD-451D-9C3C-49205C4FB08B}"/>
                </c:ext>
              </c:extLst>
            </c:dLbl>
            <c:dLbl>
              <c:idx val="7"/>
              <c:layout>
                <c:manualLayout>
                  <c:x val="4.4462846798535113E-2"/>
                  <c:y val="-0.18290148831201525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B3C-4E50-85B3-285087F2D5D2}"/>
                </c:ext>
              </c:extLst>
            </c:dLbl>
            <c:dLbl>
              <c:idx val="8"/>
              <c:layout>
                <c:manualLayout>
                  <c:x val="4.3534192403375707E-2"/>
                  <c:y val="-0.2070422127010116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DF-476E-B895-F78D2CA9247F}"/>
                </c:ext>
              </c:extLst>
            </c:dLbl>
            <c:dLbl>
              <c:idx val="9"/>
              <c:layout>
                <c:manualLayout>
                  <c:x val="5.0231760465433505E-2"/>
                  <c:y val="-0.1993739826009670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CDF-476E-B895-F78D2CA9247F}"/>
                </c:ext>
              </c:extLst>
            </c:dLbl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38100"/>
              </a:sp3d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Заработная плата и начисления на оплату труда</c:v>
                </c:pt>
                <c:pt idx="1">
                  <c:v>Организация работы с молодежью</c:v>
                </c:pt>
                <c:pt idx="2">
                  <c:v>Межбюджетные трансферты бюджету ЭМР</c:v>
                </c:pt>
                <c:pt idx="3">
                  <c:v>Коммунальные  услуги</c:v>
                </c:pt>
                <c:pt idx="4">
                  <c:v>Хозяйственные нужды, внепрограммные мероприятия </c:v>
                </c:pt>
                <c:pt idx="5">
                  <c:v>Налоги</c:v>
                </c:pt>
                <c:pt idx="6">
                  <c:v>Укрепление МТБ</c:v>
                </c:pt>
              </c:strCache>
            </c:strRef>
          </c:cat>
          <c:val>
            <c:numRef>
              <c:f>Лист1!$B$2:$B$8</c:f>
              <c:numCache>
                <c:formatCode>#,##0.0</c:formatCode>
                <c:ptCount val="7"/>
                <c:pt idx="0">
                  <c:v>26815.8</c:v>
                </c:pt>
                <c:pt idx="1">
                  <c:v>2202.3000000000002</c:v>
                </c:pt>
                <c:pt idx="2">
                  <c:v>1269.8</c:v>
                </c:pt>
                <c:pt idx="3">
                  <c:v>946.2</c:v>
                </c:pt>
                <c:pt idx="4">
                  <c:v>431.90000000000003</c:v>
                </c:pt>
                <c:pt idx="5">
                  <c:v>190.7</c:v>
                </c:pt>
                <c:pt idx="6">
                  <c:v>1671.1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3FD-451D-9C3C-49205C4FB08B}"/>
            </c:ext>
          </c:extLst>
        </c:ser>
        <c:gapDepth val="0"/>
        <c:shape val="box"/>
        <c:axId val="133294336"/>
        <c:axId val="145694720"/>
        <c:axId val="133225088"/>
      </c:bar3DChart>
      <c:catAx>
        <c:axId val="13329433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000" b="1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5694720"/>
        <c:crosses val="autoZero"/>
        <c:auto val="1"/>
        <c:lblAlgn val="ctr"/>
        <c:lblOffset val="100"/>
      </c:catAx>
      <c:valAx>
        <c:axId val="14569472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tickLblPos val="none"/>
        <c:crossAx val="133294336"/>
        <c:crosses val="autoZero"/>
        <c:crossBetween val="between"/>
      </c:valAx>
      <c:serAx>
        <c:axId val="133225088"/>
        <c:scaling>
          <c:orientation val="minMax"/>
        </c:scaling>
        <c:delete val="1"/>
        <c:axPos val="b"/>
        <c:majorTickMark val="none"/>
        <c:tickLblPos val="none"/>
        <c:crossAx val="145694720"/>
        <c:crosses val="autoZero"/>
      </c:serAx>
      <c:spPr>
        <a:noFill/>
        <a:ln>
          <a:noFill/>
        </a:ln>
        <a:effectLst/>
      </c:spPr>
    </c:plotArea>
    <c:plotVisOnly val="1"/>
    <c:dispBlanksAs val="gap"/>
  </c:chart>
  <c:spPr>
    <a:noFill/>
    <a:ln w="38100"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6460579582401233E-2"/>
          <c:y val="0.1446551856134802"/>
          <c:w val="0.92077082939916965"/>
          <c:h val="0.77020943845418477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бюджет района</c:v>
                </c:pt>
              </c:strCache>
            </c:strRef>
          </c:tx>
          <c:spPr>
            <a:gradFill flip="none" rotWithShape="1">
              <a:gsLst>
                <a:gs pos="0">
                  <a:srgbClr val="7030A0">
                    <a:shade val="30000"/>
                    <a:satMod val="115000"/>
                  </a:srgbClr>
                </a:gs>
                <a:gs pos="50000">
                  <a:srgbClr val="7030A0">
                    <a:shade val="67500"/>
                    <a:satMod val="115000"/>
                  </a:srgbClr>
                </a:gs>
                <a:gs pos="100000">
                  <a:srgbClr val="7030A0">
                    <a:shade val="100000"/>
                    <a:satMod val="11500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solidFill>
                <a:srgbClr val="0000FF"/>
              </a:solidFill>
            </a:ln>
            <a:effectLst/>
            <a:sp3d/>
          </c:spPr>
          <c:dLbls>
            <c:dLbl>
              <c:idx val="0"/>
              <c:layout>
                <c:manualLayout>
                  <c:x val="5.2910787690256832E-2"/>
                  <c:y val="-0.1896460628238817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C60-4E42-BC17-E6A255C537BF}"/>
                </c:ext>
              </c:extLst>
            </c:dLbl>
            <c:dLbl>
              <c:idx val="1"/>
              <c:layout>
                <c:manualLayout>
                  <c:x val="5.5864105377180305E-2"/>
                  <c:y val="-0.21775742432714518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10D-4F87-A1E1-4926C0A4B7A7}"/>
                </c:ext>
              </c:extLst>
            </c:dLbl>
            <c:dLbl>
              <c:idx val="2"/>
              <c:layout>
                <c:manualLayout>
                  <c:x val="6.087648247416954E-2"/>
                  <c:y val="-0.1985499410814856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0D-4F87-A1E1-4926C0A4B7A7}"/>
                </c:ext>
              </c:extLst>
            </c:dLbl>
            <c:dLbl>
              <c:idx val="3"/>
              <c:layout>
                <c:manualLayout>
                  <c:x val="6.3574880568825681E-2"/>
                  <c:y val="-0.1973667393833560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FD-451D-9C3C-49205C4FB08B}"/>
                </c:ext>
              </c:extLst>
            </c:dLbl>
            <c:dLbl>
              <c:idx val="4"/>
              <c:layout>
                <c:manualLayout>
                  <c:x val="5.0528350385310707E-2"/>
                  <c:y val="-0.1977736870288602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0D-4F87-A1E1-4926C0A4B7A7}"/>
                </c:ext>
              </c:extLst>
            </c:dLbl>
            <c:dLbl>
              <c:idx val="5"/>
              <c:layout>
                <c:manualLayout>
                  <c:x val="6.9292561243197534E-2"/>
                  <c:y val="-0.19832770646408468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FD-451D-9C3C-49205C4FB08B}"/>
                </c:ext>
              </c:extLst>
            </c:dLbl>
            <c:dLbl>
              <c:idx val="6"/>
              <c:layout>
                <c:manualLayout>
                  <c:x val="3.8783819617527616E-2"/>
                  <c:y val="-0.1754623884772494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3FD-451D-9C3C-49205C4FB08B}"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38100"/>
              </a:sp3d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Заработная плата и начисления на оплату труда</c:v>
                </c:pt>
                <c:pt idx="1">
                  <c:v>Коммунальные услуги</c:v>
                </c:pt>
                <c:pt idx="2">
                  <c:v>Хозяйственные нужды</c:v>
                </c:pt>
                <c:pt idx="3">
                  <c:v>Налоги</c:v>
                </c:pt>
                <c:pt idx="4">
                  <c:v>Капитальный ремонт Энгельсского краеведческого музея</c:v>
                </c:pt>
                <c:pt idx="5">
                  <c:v>Укрепление МТБ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111070.7</c:v>
                </c:pt>
                <c:pt idx="1">
                  <c:v>11123.6</c:v>
                </c:pt>
                <c:pt idx="2">
                  <c:v>4305.6000000000004</c:v>
                </c:pt>
                <c:pt idx="3">
                  <c:v>610.9</c:v>
                </c:pt>
                <c:pt idx="4">
                  <c:v>28100.3</c:v>
                </c:pt>
                <c:pt idx="5">
                  <c:v>5108.3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3FD-451D-9C3C-49205C4FB08B}"/>
            </c:ext>
          </c:extLst>
        </c:ser>
        <c:gapDepth val="0"/>
        <c:shape val="box"/>
        <c:axId val="145735680"/>
        <c:axId val="145737216"/>
        <c:axId val="145711552"/>
      </c:bar3DChart>
      <c:catAx>
        <c:axId val="145735680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1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45737216"/>
        <c:crosses val="autoZero"/>
        <c:auto val="1"/>
        <c:lblAlgn val="ctr"/>
        <c:lblOffset val="100"/>
      </c:catAx>
      <c:valAx>
        <c:axId val="145737216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tickLblPos val="none"/>
        <c:crossAx val="145735680"/>
        <c:crosses val="autoZero"/>
        <c:crossBetween val="between"/>
      </c:valAx>
      <c:serAx>
        <c:axId val="145711552"/>
        <c:scaling>
          <c:orientation val="minMax"/>
        </c:scaling>
        <c:delete val="1"/>
        <c:axPos val="b"/>
        <c:majorTickMark val="none"/>
        <c:tickLblPos val="none"/>
        <c:crossAx val="145737216"/>
        <c:crosses val="autoZero"/>
      </c:serAx>
      <c:spPr>
        <a:noFill/>
        <a:ln>
          <a:noFill/>
        </a:ln>
        <a:effectLst/>
      </c:spPr>
    </c:plotArea>
    <c:plotVisOnly val="1"/>
    <c:dispBlanksAs val="gap"/>
  </c:chart>
  <c:spPr>
    <a:noFill/>
    <a:ln w="38100"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6460579582401233E-2"/>
          <c:y val="0.1446551856134802"/>
          <c:w val="0.92077082939916965"/>
          <c:h val="0.7702094384541851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бюджет района</c:v>
                </c:pt>
              </c:strCache>
            </c:strRef>
          </c:tx>
          <c:spPr>
            <a:gradFill flip="none" rotWithShape="1">
              <a:gsLst>
                <a:gs pos="0">
                  <a:srgbClr val="FF00FF">
                    <a:shade val="30000"/>
                    <a:satMod val="115000"/>
                  </a:srgbClr>
                </a:gs>
                <a:gs pos="50000">
                  <a:srgbClr val="FF00FF">
                    <a:shade val="67500"/>
                    <a:satMod val="115000"/>
                  </a:srgbClr>
                </a:gs>
                <a:gs pos="100000">
                  <a:srgbClr val="FF00FF">
                    <a:shade val="100000"/>
                    <a:satMod val="115000"/>
                  </a:srgbClr>
                </a:gs>
              </a:gsLst>
              <a:lin ang="0" scaled="1"/>
              <a:tileRect/>
            </a:gradFill>
            <a:ln>
              <a:solidFill>
                <a:srgbClr val="002060"/>
              </a:solidFill>
            </a:ln>
            <a:effectLst/>
            <a:sp3d/>
          </c:spPr>
          <c:dLbls>
            <c:dLbl>
              <c:idx val="0"/>
              <c:layout>
                <c:manualLayout>
                  <c:x val="4.8991470083570972E-2"/>
                  <c:y val="-0.2267605186725284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1205-4C2A-89D0-E7DD5339DA6B}"/>
                </c:ext>
              </c:extLst>
            </c:dLbl>
            <c:dLbl>
              <c:idx val="1"/>
              <c:layout>
                <c:manualLayout>
                  <c:x val="5.7742126732147132E-2"/>
                  <c:y val="-0.2321795594140333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910D-4F87-A1E1-4926C0A4B7A7}"/>
                </c:ext>
              </c:extLst>
            </c:dLbl>
            <c:dLbl>
              <c:idx val="2"/>
              <c:layout>
                <c:manualLayout>
                  <c:x val="5.7351823734262716E-2"/>
                  <c:y val="-0.26153840049518279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910D-4F87-A1E1-4926C0A4B7A7}"/>
                </c:ext>
              </c:extLst>
            </c:dLbl>
            <c:dLbl>
              <c:idx val="3"/>
              <c:layout>
                <c:manualLayout>
                  <c:x val="4.9830025744739034E-2"/>
                  <c:y val="-0.23554178503975748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3FD-451D-9C3C-49205C4FB08B}"/>
                </c:ext>
              </c:extLst>
            </c:dLbl>
            <c:dLbl>
              <c:idx val="4"/>
              <c:layout>
                <c:manualLayout>
                  <c:x val="5.8461096915157572E-2"/>
                  <c:y val="-0.2384511839954399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910D-4F87-A1E1-4926C0A4B7A7}"/>
                </c:ext>
              </c:extLst>
            </c:dLbl>
            <c:dLbl>
              <c:idx val="5"/>
              <c:layout>
                <c:manualLayout>
                  <c:x val="5.9916182152603845E-2"/>
                  <c:y val="-0.2372236418175759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FD-451D-9C3C-49205C4FB08B}"/>
                </c:ext>
              </c:extLst>
            </c:dLbl>
            <c:dLbl>
              <c:idx val="6"/>
              <c:layout>
                <c:manualLayout>
                  <c:x val="3.8783819617527616E-2"/>
                  <c:y val="-0.1754623884772495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3FD-451D-9C3C-49205C4FB08B}"/>
                </c:ext>
              </c:extLst>
            </c:dLbl>
            <c:spPr>
              <a:solidFill>
                <a:schemeClr val="accent1">
                  <a:lumMod val="20000"/>
                  <a:lumOff val="80000"/>
                </a:schemeClr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 w="38100"/>
              </a:sp3d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Лист1!$A$2:$A$7</c:f>
              <c:strCache>
                <c:ptCount val="6"/>
                <c:pt idx="0">
                  <c:v>Заработная плата  и начисления на оплату труда</c:v>
                </c:pt>
                <c:pt idx="1">
                  <c:v>Коммунальные  услуги</c:v>
                </c:pt>
                <c:pt idx="2">
                  <c:v>Физкультурно-оздоровительные и спортивно-массовые мероприятия</c:v>
                </c:pt>
                <c:pt idx="3">
                  <c:v>Хозяйственные нужды</c:v>
                </c:pt>
                <c:pt idx="4">
                  <c:v>Налоги</c:v>
                </c:pt>
                <c:pt idx="5">
                  <c:v>Укрепление МТБ</c:v>
                </c:pt>
              </c:strCache>
            </c:strRef>
          </c:cat>
          <c:val>
            <c:numRef>
              <c:f>Лист1!$B$2:$B$7</c:f>
              <c:numCache>
                <c:formatCode>#,##0.0</c:formatCode>
                <c:ptCount val="6"/>
                <c:pt idx="0">
                  <c:v>27124.6</c:v>
                </c:pt>
                <c:pt idx="1">
                  <c:v>4475</c:v>
                </c:pt>
                <c:pt idx="2">
                  <c:v>1826.4</c:v>
                </c:pt>
                <c:pt idx="3">
                  <c:v>3647</c:v>
                </c:pt>
                <c:pt idx="4">
                  <c:v>1</c:v>
                </c:pt>
                <c:pt idx="5">
                  <c:v>5364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3FD-451D-9C3C-49205C4FB08B}"/>
            </c:ext>
          </c:extLst>
        </c:ser>
        <c:gapDepth val="0"/>
        <c:shape val="box"/>
        <c:axId val="133493504"/>
        <c:axId val="133495040"/>
        <c:axId val="145714688"/>
      </c:bar3DChart>
      <c:catAx>
        <c:axId val="133493504"/>
        <c:scaling>
          <c:orientation val="minMax"/>
        </c:scaling>
        <c:axPos val="b"/>
        <c:numFmt formatCode="@" sourceLinked="0"/>
        <c:maj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vert="horz" wrap="square" anchor="b" anchorCtr="0"/>
          <a:lstStyle/>
          <a:p>
            <a:pPr>
              <a:defRPr sz="1100" b="1" i="0" u="none" strike="noStrike" kern="1200" baseline="0">
                <a:solidFill>
                  <a:schemeClr val="tx2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33495040"/>
        <c:crosses val="autoZero"/>
        <c:auto val="1"/>
        <c:lblAlgn val="ctr"/>
        <c:lblOffset val="100"/>
        <c:tickLblSkip val="1"/>
      </c:catAx>
      <c:valAx>
        <c:axId val="13349504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tickLblPos val="none"/>
        <c:crossAx val="133493504"/>
        <c:crosses val="autoZero"/>
        <c:crossBetween val="between"/>
      </c:valAx>
      <c:serAx>
        <c:axId val="145714688"/>
        <c:scaling>
          <c:orientation val="minMax"/>
        </c:scaling>
        <c:delete val="1"/>
        <c:axPos val="b"/>
        <c:majorTickMark val="none"/>
        <c:tickLblPos val="none"/>
        <c:crossAx val="133495040"/>
        <c:crosses val="autoZero"/>
      </c:serAx>
      <c:spPr>
        <a:noFill/>
        <a:ln>
          <a:noFill/>
        </a:ln>
        <a:effectLst/>
      </c:spPr>
    </c:plotArea>
    <c:plotVisOnly val="1"/>
    <c:dispBlanksAs val="gap"/>
  </c:chart>
  <c:spPr>
    <a:noFill/>
    <a:ln w="38100"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2"/>
  <c:chart>
    <c:autoTitleDeleted val="1"/>
    <c:view3D>
      <c:rotX val="40"/>
      <c:rotY val="140"/>
      <c:perspective val="30"/>
    </c:view3D>
    <c:plotArea>
      <c:layout>
        <c:manualLayout>
          <c:layoutTarget val="inner"/>
          <c:xMode val="edge"/>
          <c:yMode val="edge"/>
          <c:x val="0.18714546422946626"/>
          <c:y val="1.6784171815490243E-3"/>
          <c:w val="0.68525664904335248"/>
          <c:h val="0.40551075088077887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Предусмотрено в 2026 году</c:v>
                </c:pt>
              </c:strCache>
            </c:strRef>
          </c:tx>
          <c:dPt>
            <c:idx val="0"/>
            <c:spPr>
              <a:solidFill>
                <a:srgbClr val="0000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FD3-4450-BE96-168C7A4F1875}"/>
              </c:ext>
            </c:extLst>
          </c:dPt>
          <c:dPt>
            <c:idx val="1"/>
            <c:spPr>
              <a:solidFill>
                <a:srgbClr val="FFFF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724F-4FF3-B436-32B70042D178}"/>
              </c:ext>
            </c:extLst>
          </c:dPt>
          <c:dPt>
            <c:idx val="2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DFD3-4450-BE96-168C7A4F1875}"/>
              </c:ext>
            </c:extLst>
          </c:dPt>
          <c:dPt>
            <c:idx val="3"/>
            <c:spPr>
              <a:solidFill>
                <a:srgbClr val="FFCCFF"/>
              </a:solidFill>
            </c:spPr>
          </c:dPt>
          <c:dPt>
            <c:idx val="4"/>
            <c:spPr>
              <a:solidFill>
                <a:srgbClr val="00FF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FD3-4450-BE96-168C7A4F1875}"/>
              </c:ext>
            </c:extLst>
          </c:dPt>
          <c:dPt>
            <c:idx val="5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24F-4FF3-B436-32B70042D178}"/>
              </c:ext>
            </c:extLst>
          </c:dPt>
          <c:dPt>
            <c:idx val="6"/>
            <c:spPr>
              <a:solidFill>
                <a:srgbClr val="99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724F-4FF3-B436-32B70042D178}"/>
              </c:ext>
            </c:extLst>
          </c:dPt>
          <c:dPt>
            <c:idx val="9"/>
            <c:spPr>
              <a:solidFill>
                <a:srgbClr val="FF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DFD3-4450-BE96-168C7A4F1875}"/>
              </c:ext>
            </c:extLst>
          </c:dPt>
          <c:dPt>
            <c:idx val="10"/>
            <c:spPr>
              <a:solidFill>
                <a:srgbClr val="0000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24F-4FF3-B436-32B70042D178}"/>
              </c:ext>
            </c:extLst>
          </c:dPt>
          <c:dPt>
            <c:idx val="11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DFD3-4450-BE96-168C7A4F1875}"/>
              </c:ext>
            </c:extLst>
          </c:dPt>
          <c:dPt>
            <c:idx val="12"/>
            <c:spPr>
              <a:solidFill>
                <a:srgbClr val="99CC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724F-4FF3-B436-32B70042D178}"/>
              </c:ext>
            </c:extLst>
          </c:dPt>
          <c:dPt>
            <c:idx val="13"/>
            <c:explosion val="16"/>
            <c:spPr>
              <a:solidFill>
                <a:srgbClr val="FF00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0BBD-4731-9279-199540B66291}"/>
              </c:ext>
            </c:extLst>
          </c:dPt>
          <c:dLbls>
            <c:delete val="1"/>
          </c:dLbls>
          <c:cat>
            <c:strRef>
              <c:f>Лист1!$A$2:$A$15</c:f>
              <c:strCache>
                <c:ptCount val="14"/>
                <c:pt idx="0">
                  <c:v>Совершенствование системы оплаты труда работников отдельных муниципальных учреждений</c:v>
                </c:pt>
                <c:pt idx="1">
                  <c:v>Развитие культуры </c:v>
                </c:pt>
                <c:pt idx="2">
                  <c:v>Развитие физической культуры, спорта, молодежной политики </c:v>
                </c:pt>
                <c:pt idx="3">
                  <c:v>Улучщение экологической обстановки</c:v>
                </c:pt>
                <c:pt idx="4">
                  <c:v>Защита населения и территорий от чрезвычайных ситуаций, обеспечение первичных мер пожарной безопасности и безопасности людей на водных объектах </c:v>
                </c:pt>
                <c:pt idx="5">
                  <c:v>Комплексное развитие транспортной инфраструктуры Саратовской агломерации </c:v>
                </c:pt>
                <c:pt idx="6">
                  <c:v>Формирование современной городской среды </c:v>
                </c:pt>
                <c:pt idx="7">
                  <c:v>Эффективное управление и распоряжение муниципальным имуществом </c:v>
                </c:pt>
                <c:pt idx="8">
                  <c:v>Профилактика правонарушений и терроризма </c:v>
                </c:pt>
                <c:pt idx="9">
                  <c:v>Развитие земельных отношений </c:v>
                </c:pt>
                <c:pt idx="10">
                  <c:v>Управление муниципальными финансами</c:v>
                </c:pt>
                <c:pt idx="11">
                  <c:v>Социальная поддержка отдельных категорий граждан </c:v>
                </c:pt>
                <c:pt idx="12">
                  <c:v>Дорожная деятельность, благоустройство и оказание ритуальных услуг </c:v>
                </c:pt>
                <c:pt idx="13">
                  <c:v>Создание условий для развития жилищного строительства</c:v>
                </c:pt>
              </c:strCache>
            </c:strRef>
          </c:cat>
          <c:val>
            <c:numRef>
              <c:f>Лист1!$B$2:$B$15</c:f>
              <c:numCache>
                <c:formatCode>#,##0.0</c:formatCode>
                <c:ptCount val="14"/>
                <c:pt idx="0">
                  <c:v>61180.5</c:v>
                </c:pt>
                <c:pt idx="1">
                  <c:v>98586.6</c:v>
                </c:pt>
                <c:pt idx="2">
                  <c:v>74530.899999999994</c:v>
                </c:pt>
                <c:pt idx="3">
                  <c:v>27430.1</c:v>
                </c:pt>
                <c:pt idx="4">
                  <c:v>2340.5</c:v>
                </c:pt>
                <c:pt idx="5">
                  <c:v>178278.9</c:v>
                </c:pt>
                <c:pt idx="6">
                  <c:v>137744.1</c:v>
                </c:pt>
                <c:pt idx="7">
                  <c:v>8528.6</c:v>
                </c:pt>
                <c:pt idx="8">
                  <c:v>6991.6</c:v>
                </c:pt>
                <c:pt idx="9">
                  <c:v>1409.3</c:v>
                </c:pt>
                <c:pt idx="10">
                  <c:v>742384.9</c:v>
                </c:pt>
                <c:pt idx="11">
                  <c:v>1579.6</c:v>
                </c:pt>
                <c:pt idx="12">
                  <c:v>1392419.7</c:v>
                </c:pt>
                <c:pt idx="13">
                  <c:v>10000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916A-48F6-972D-E2AF8D05710B}"/>
            </c:ext>
          </c:extLst>
        </c:ser>
        <c:dLbls>
          <c:showVal val="1"/>
        </c:dLbls>
      </c:pie3DChart>
      <c:spPr>
        <a:noFill/>
        <a:ln w="9525" cap="flat" cmpd="sng" algn="ctr">
          <a:noFill/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c:spPr>
    </c:plotArea>
    <c:legend>
      <c:legendPos val="b"/>
      <c:layout>
        <c:manualLayout>
          <c:xMode val="edge"/>
          <c:yMode val="edge"/>
          <c:x val="2.8385734918342398E-2"/>
          <c:y val="0.37470793234179062"/>
          <c:w val="0.94848730258041503"/>
          <c:h val="0.6241465284953529"/>
        </c:manualLayout>
      </c:layout>
      <c:txPr>
        <a:bodyPr/>
        <a:lstStyle/>
        <a:p>
          <a:pPr>
            <a:defRPr sz="1100" b="1" baseline="0">
              <a:solidFill>
                <a:schemeClr val="tx1"/>
              </a:solidFill>
            </a:defRPr>
          </a:pPr>
          <a:endParaRPr lang="ru-RU"/>
        </a:p>
      </c:txPr>
    </c:legend>
    <c:plotVisOnly val="1"/>
    <c:dispBlanksAs val="zero"/>
  </c:chart>
  <c:spPr>
    <a:solidFill>
      <a:schemeClr val="accent6">
        <a:lumMod val="40000"/>
        <a:lumOff val="60000"/>
      </a:schemeClr>
    </a:solidFill>
    <a:ln w="38100" cap="flat" cmpd="sng" algn="ctr">
      <a:solidFill>
        <a:schemeClr val="lt1"/>
      </a:solidFill>
      <a:prstDash val="solid"/>
    </a:ln>
    <a:effectLst>
      <a:outerShdw blurRad="40000" dist="20000" dir="5400000" rotWithShape="0">
        <a:srgbClr val="000000">
          <a:alpha val="38000"/>
        </a:srgbClr>
      </a:outerShdw>
    </a:effectLst>
  </c:spPr>
  <c:txPr>
    <a:bodyPr/>
    <a:lstStyle/>
    <a:p>
      <a:pPr>
        <a:defRPr>
          <a:solidFill>
            <a:schemeClr val="lt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832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2.20461615376069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2E22-43A4-AA2A-3BFC0301B420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52179.8</c:v>
                </c:pt>
                <c:pt idx="1">
                  <c:v>56876</c:v>
                </c:pt>
                <c:pt idx="2">
                  <c:v>61180.5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2E22-43A4-AA2A-3BFC0301B420}"/>
            </c:ext>
          </c:extLst>
        </c:ser>
        <c:axId val="133889408"/>
        <c:axId val="145036416"/>
      </c:barChart>
      <c:catAx>
        <c:axId val="13388940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45036416"/>
        <c:crosses val="autoZero"/>
        <c:auto val="1"/>
        <c:lblAlgn val="ctr"/>
        <c:lblOffset val="100"/>
      </c:catAx>
      <c:valAx>
        <c:axId val="145036416"/>
        <c:scaling>
          <c:orientation val="minMax"/>
        </c:scaling>
        <c:axPos val="l"/>
        <c:majorGridlines/>
        <c:numFmt formatCode="#,##0.0_р_." sourceLinked="1"/>
        <c:tickLblPos val="nextTo"/>
        <c:crossAx val="133889408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81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2.20461615376069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41EF-4B87-9937-28D690F4008C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67710.3</c:v>
                </c:pt>
                <c:pt idx="1">
                  <c:v>131364.29999999999</c:v>
                </c:pt>
                <c:pt idx="2">
                  <c:v>98586.6</c:v>
                </c:pt>
                <c:pt idx="3">
                  <c:v>127252</c:v>
                </c:pt>
                <c:pt idx="4">
                  <c:v>128091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1EF-4B87-9937-28D690F4008C}"/>
            </c:ext>
          </c:extLst>
        </c:ser>
        <c:axId val="173090304"/>
        <c:axId val="173091840"/>
      </c:barChart>
      <c:catAx>
        <c:axId val="17309030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73091840"/>
        <c:crosses val="autoZero"/>
        <c:auto val="1"/>
        <c:lblAlgn val="ctr"/>
        <c:lblOffset val="100"/>
      </c:catAx>
      <c:valAx>
        <c:axId val="173091840"/>
        <c:scaling>
          <c:orientation val="minMax"/>
        </c:scaling>
        <c:axPos val="l"/>
        <c:majorGridlines/>
        <c:numFmt formatCode="#,##0.0_р_." sourceLinked="1"/>
        <c:tickLblPos val="nextTo"/>
        <c:crossAx val="173090304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788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2.20461615376069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AF8-4206-9690-BADDCE0404B9}"/>
                </c:ext>
              </c:extLst>
            </c:dLbl>
            <c:dLbl>
              <c:idx val="1"/>
              <c:layout>
                <c:manualLayout>
                  <c:x val="0"/>
                  <c:y val="-1.653462115320520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E67-4C31-AA9F-9E4BE5E53562}"/>
                </c:ext>
              </c:extLst>
            </c:dLbl>
            <c:dLbl>
              <c:idx val="2"/>
              <c:layout>
                <c:manualLayout>
                  <c:x val="0"/>
                  <c:y val="2.75577019220086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E67-4C31-AA9F-9E4BE5E53562}"/>
                </c:ext>
              </c:extLst>
            </c:dLbl>
            <c:dLbl>
              <c:idx val="3"/>
              <c:layout>
                <c:manualLayout>
                  <c:x val="0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E67-4C31-AA9F-9E4BE5E53562}"/>
                </c:ext>
              </c:extLst>
            </c:dLbl>
            <c:dLbl>
              <c:idx val="4"/>
              <c:layout>
                <c:manualLayout>
                  <c:x val="1.3310889984970245E-2"/>
                  <c:y val="-2.20461615376069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E67-4C31-AA9F-9E4BE5E53562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52205.8</c:v>
                </c:pt>
                <c:pt idx="1">
                  <c:v>89857.3</c:v>
                </c:pt>
                <c:pt idx="2">
                  <c:v>74530.899999999994</c:v>
                </c:pt>
                <c:pt idx="3">
                  <c:v>65734.7</c:v>
                </c:pt>
                <c:pt idx="4">
                  <c:v>66452.800000000003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AF8-4206-9690-BADDCE0404B9}"/>
            </c:ext>
          </c:extLst>
        </c:ser>
        <c:axId val="177980928"/>
        <c:axId val="177982464"/>
      </c:barChart>
      <c:catAx>
        <c:axId val="1779809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77982464"/>
        <c:crosses val="autoZero"/>
        <c:auto val="1"/>
        <c:lblAlgn val="ctr"/>
        <c:lblOffset val="100"/>
      </c:catAx>
      <c:valAx>
        <c:axId val="177982464"/>
        <c:scaling>
          <c:orientation val="minMax"/>
        </c:scaling>
        <c:axPos val="l"/>
        <c:majorGridlines/>
        <c:numFmt formatCode="#,##0.0_р_." sourceLinked="1"/>
        <c:tickLblPos val="nextTo"/>
        <c:crossAx val="177980928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321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8.5339980145575211E-3"/>
                  <c:y val="1.101266525941567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C3-4C9E-A37D-41E633186A36}"/>
                </c:ext>
              </c:extLst>
            </c:dLbl>
            <c:dLbl>
              <c:idx val="2"/>
              <c:layout>
                <c:manualLayout>
                  <c:x val="0"/>
                  <c:y val="-5.344524009116734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311-40C0-985E-F5E2671B1AE8}"/>
                </c:ext>
              </c:extLst>
            </c:dLbl>
            <c:dLbl>
              <c:idx val="3"/>
              <c:layout>
                <c:manualLayout>
                  <c:x val="5.5115403844019301E-3"/>
                  <c:y val="-5.3445240091169275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638-4566-8897-6DD62821EBFB}"/>
                </c:ext>
              </c:extLst>
            </c:dLbl>
            <c:dLbl>
              <c:idx val="4"/>
              <c:layout>
                <c:manualLayout>
                  <c:x val="0"/>
                  <c:y val="-5.344524009116734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638-4566-8897-6DD62821EBFB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18945.2</c:v>
                </c:pt>
                <c:pt idx="1">
                  <c:v>7189.9</c:v>
                </c:pt>
                <c:pt idx="2">
                  <c:v>27430.1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EC3-4C9E-A37D-41E633186A36}"/>
            </c:ext>
          </c:extLst>
        </c:ser>
        <c:axId val="178297472"/>
        <c:axId val="178299264"/>
      </c:barChart>
      <c:catAx>
        <c:axId val="1782974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78299264"/>
        <c:crosses val="autoZero"/>
        <c:auto val="1"/>
        <c:lblAlgn val="ctr"/>
        <c:lblOffset val="100"/>
      </c:catAx>
      <c:valAx>
        <c:axId val="178299264"/>
        <c:scaling>
          <c:orientation val="minMax"/>
        </c:scaling>
        <c:axPos val="l"/>
        <c:majorGridlines/>
        <c:numFmt formatCode="#,##0.0_р_." sourceLinked="1"/>
        <c:tickLblPos val="nextTo"/>
        <c:crossAx val="178297472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1">
        <a:lumMod val="85000"/>
      </a:schemeClr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854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8912998737845156E-3"/>
                  <c:y val="-2.2803979634447051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8F6-430C-A0B3-AD4AA81E9F2B}"/>
                </c:ext>
              </c:extLst>
            </c:dLbl>
            <c:dLbl>
              <c:idx val="1"/>
              <c:layout>
                <c:manualLayout>
                  <c:x val="0"/>
                  <c:y val="1.824509920353735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31-42FC-9246-4CCFE9EF15C4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3638.3</c:v>
                </c:pt>
                <c:pt idx="1">
                  <c:v>2492.1</c:v>
                </c:pt>
                <c:pt idx="2">
                  <c:v>2340.5</c:v>
                </c:pt>
                <c:pt idx="3">
                  <c:v>2338.9</c:v>
                </c:pt>
                <c:pt idx="4">
                  <c:v>2432.1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8F6-430C-A0B3-AD4AA81E9F2B}"/>
            </c:ext>
          </c:extLst>
        </c:ser>
        <c:axId val="178790784"/>
        <c:axId val="178792320"/>
      </c:barChart>
      <c:catAx>
        <c:axId val="17879078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78792320"/>
        <c:crosses val="autoZero"/>
        <c:auto val="1"/>
        <c:lblAlgn val="ctr"/>
        <c:lblOffset val="100"/>
      </c:catAx>
      <c:valAx>
        <c:axId val="178792320"/>
        <c:scaling>
          <c:orientation val="minMax"/>
        </c:scaling>
        <c:axPos val="l"/>
        <c:majorGridlines/>
        <c:numFmt formatCode="#,##0.0_р_." sourceLinked="1"/>
        <c:tickLblPos val="nextTo"/>
        <c:crossAx val="178790784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682704653946736"/>
          <c:y val="0.17422441567795149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48443175288217871"/>
          <c:y val="0.12155902430594132"/>
          <c:w val="0.515568225888973"/>
          <c:h val="0.74910349467346704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2026 год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dPt>
            <c:idx val="0"/>
            <c:spPr>
              <a:solidFill>
                <a:srgbClr val="00B050"/>
              </a:solidFill>
              <a:ln>
                <a:noFill/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63500" h="63500" prst="artDeco"/>
                <a:contourClr>
                  <a:srgbClr val="000000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870-42C1-8B9F-2D757314CC97}"/>
              </c:ext>
            </c:extLst>
          </c:dPt>
          <c:dLbls>
            <c:dLbl>
              <c:idx val="0"/>
              <c:layout>
                <c:manualLayout>
                  <c:x val="-1.4901123641640791E-2"/>
                  <c:y val="-3.4292640323914651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 730 669,5</a:t>
                    </a:r>
                  </a:p>
                  <a:p>
                    <a:pPr>
                      <a:defRPr sz="11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endParaRPr lang="en-US" dirty="0">
                      <a:solidFill>
                        <a:schemeClr val="tx2">
                          <a:lumMod val="75000"/>
                        </a:schemeClr>
                      </a:solidFill>
                    </a:endParaRPr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1-D870-42C1-8B9F-2D757314CC97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en-US" dirty="0" smtClean="0"/>
                      <a:t>37 870,0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AFE-4DB5-8AF8-C50768109238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dirty="0" smtClean="0"/>
                      <a:t>12 424,7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AFE-4DB5-8AF8-C50768109238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9</a:t>
                    </a:r>
                    <a:r>
                      <a:rPr lang="en-US" dirty="0" smtClean="0"/>
                      <a:t>2 665,3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AFE-4DB5-8AF8-C50768109238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3</a:t>
                    </a:r>
                    <a:r>
                      <a:rPr lang="en-US" dirty="0" smtClean="0"/>
                      <a:t>6 658,3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435-400C-A105-EF0541169C19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3</a:t>
                    </a:r>
                    <a:r>
                      <a:rPr lang="en-US" dirty="0" smtClean="0"/>
                      <a:t>4</a:t>
                    </a:r>
                    <a:r>
                      <a:rPr lang="en-US" baseline="0" dirty="0" smtClean="0"/>
                      <a:t> 789,9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D870-42C1-8B9F-2D757314CC97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dirty="0" smtClean="0"/>
                      <a:t>3 378,0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2F6-4F96-8730-AD79BBC03EE7}"/>
                </c:ext>
              </c:extLst>
            </c:dLbl>
            <c:dLbl>
              <c:idx val="8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7435-400C-A105-EF0541169C19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56 499,0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435-400C-A105-EF0541169C1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Лист1!$A$3:$A$14</c:f>
              <c:strCache>
                <c:ptCount val="10"/>
                <c:pt idx="0">
                  <c:v>Налог на доходы физических лиц</c:v>
                </c:pt>
                <c:pt idx="1">
                  <c:v>Налог на имущество физических лиц</c:v>
                </c:pt>
                <c:pt idx="2">
                  <c:v>Земельный налог</c:v>
                </c:pt>
                <c:pt idx="3">
                  <c:v>Арендная плата за землю</c:v>
                </c:pt>
                <c:pt idx="4">
                  <c:v>Прочие налоговые и неналоговые доходы</c:v>
                </c:pt>
                <c:pt idx="5">
                  <c:v>Доходы от акцизов на нефтепродукты</c:v>
                </c:pt>
                <c:pt idx="6">
                  <c:v>Доходы от продажи земельных участков</c:v>
                </c:pt>
                <c:pt idx="7">
                  <c:v>Единый сельскохозяйственный налог</c:v>
                </c:pt>
                <c:pt idx="8">
                  <c:v>Доходы от сдачи в аренду имущества</c:v>
                </c:pt>
                <c:pt idx="9">
                  <c:v>Доходы от реализации имущеста</c:v>
                </c:pt>
              </c:strCache>
            </c:strRef>
          </c:cat>
          <c:val>
            <c:numRef>
              <c:f>Лист1!$B$2:$B$13</c:f>
              <c:numCache>
                <c:formatCode>#,##0.0</c:formatCode>
                <c:ptCount val="12"/>
                <c:pt idx="0">
                  <c:v>730669.5</c:v>
                </c:pt>
                <c:pt idx="1">
                  <c:v>237870</c:v>
                </c:pt>
                <c:pt idx="2">
                  <c:v>112424.7</c:v>
                </c:pt>
                <c:pt idx="3">
                  <c:v>92665.3</c:v>
                </c:pt>
                <c:pt idx="4">
                  <c:v>36658.300000000003</c:v>
                </c:pt>
                <c:pt idx="5">
                  <c:v>34789.9</c:v>
                </c:pt>
                <c:pt idx="6">
                  <c:v>13378</c:v>
                </c:pt>
                <c:pt idx="7">
                  <c:v>13403.5</c:v>
                </c:pt>
                <c:pt idx="8" formatCode="General">
                  <c:v>728.8</c:v>
                </c:pt>
                <c:pt idx="9">
                  <c:v>56499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D870-42C1-8B9F-2D757314CC97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2025 год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  <a:scene3d>
              <a:camera prst="orthographicFront"/>
              <a:lightRig rig="threePt" dir="t"/>
            </a:scene3d>
            <a:sp3d prstMaterial="matte">
              <a:bevelT w="63500" h="63500" prst="artDeco"/>
              <a:contourClr>
                <a:srgbClr val="000000"/>
              </a:contourClr>
            </a:sp3d>
          </c:spPr>
          <c:dLbls>
            <c:dLbl>
              <c:idx val="0"/>
              <c:layout>
                <c:manualLayout>
                  <c:x val="-3.3487484523731362E-2"/>
                  <c:y val="-2.5475101531928612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6</a:t>
                    </a:r>
                    <a:r>
                      <a:rPr lang="en-US" baseline="0" dirty="0" smtClean="0"/>
                      <a:t>21 213,5</a:t>
                    </a:r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84A4-46C1-89EA-7728A5607D83}"/>
                </c:ext>
              </c:extLst>
            </c:dLbl>
            <c:dLbl>
              <c:idx val="1"/>
              <c:layout>
                <c:manualLayout>
                  <c:x val="3.2460605944943611E-3"/>
                  <c:y val="-1.9584243726005761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baseline="0" dirty="0" smtClean="0"/>
                      <a:t>87 746,0</a:t>
                    </a:r>
                    <a:endParaRPr lang="en-US" dirty="0"/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2F6-4F96-8730-AD79BBC03EE7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dirty="0" smtClean="0"/>
                      <a:t>13 810,0</a:t>
                    </a:r>
                    <a:endParaRPr lang="en-US" dirty="0"/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2F6-4F96-8730-AD79BBC03EE7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82 750,2</a:t>
                    </a:r>
                    <a:endParaRPr lang="en-US" dirty="0"/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D870-42C1-8B9F-2D757314CC97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64</a:t>
                    </a:r>
                    <a:r>
                      <a:rPr lang="en-US" baseline="0" dirty="0" smtClean="0"/>
                      <a:t> 390,2</a:t>
                    </a:r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2F6-4F96-8730-AD79BBC03EE7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3</a:t>
                    </a:r>
                    <a:r>
                      <a:rPr lang="en-US" dirty="0" smtClean="0"/>
                      <a:t>1 159,8</a:t>
                    </a:r>
                    <a:endParaRPr lang="en-US" dirty="0"/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D870-42C1-8B9F-2D757314CC97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1</a:t>
                    </a:r>
                    <a:r>
                      <a:rPr lang="en-US" dirty="0" smtClean="0"/>
                      <a:t>6 293,8</a:t>
                    </a:r>
                    <a:endParaRPr lang="en-US" dirty="0"/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2F6-4F96-8730-AD79BBC03EE7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5</a:t>
                    </a:r>
                    <a:r>
                      <a:rPr lang="en-US" baseline="0" dirty="0" smtClean="0"/>
                      <a:t> 439,0</a:t>
                    </a:r>
                    <a:endParaRPr lang="en-US" dirty="0"/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2F6-4F96-8730-AD79BBC03EE7}"/>
                </c:ext>
              </c:extLst>
            </c:dLbl>
            <c:dLbl>
              <c:idx val="8"/>
              <c:layout/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1100" b="1" i="0" u="none" strike="noStrike" kern="1200" baseline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defRPr>
                    </a:pPr>
                    <a:r>
                      <a:rPr lang="en-US" baseline="0" dirty="0" smtClean="0"/>
                      <a:t>233,0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  <c:ext xmlns:c16="http://schemas.microsoft.com/office/drawing/2014/chart" uri="{C3380CC4-5D6E-409C-BE32-E72D297353CC}">
                  <c16:uniqueId val="{00000007-02F6-4F96-8730-AD79BBC03EE7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184</a:t>
                    </a:r>
                    <a:r>
                      <a:rPr lang="en-US" baseline="0" dirty="0" smtClean="0">
                        <a:solidFill>
                          <a:schemeClr val="tx1"/>
                        </a:solidFill>
                      </a:rPr>
                      <a:t> 290,9</a:t>
                    </a:r>
                    <a:endParaRPr lang="en-US" dirty="0"/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2F6-4F96-8730-AD79BBC03EE7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7</a:t>
                    </a:r>
                    <a:r>
                      <a:rPr lang="en-US" dirty="0" smtClean="0"/>
                      <a:t> 087,7</a:t>
                    </a:r>
                    <a:endParaRPr lang="en-US" dirty="0"/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02F6-4F96-8730-AD79BBC03EE7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5</a:t>
                    </a:r>
                    <a:r>
                      <a:rPr lang="en-US" dirty="0" smtClean="0"/>
                      <a:t> 896,4</a:t>
                    </a:r>
                    <a:endParaRPr lang="en-US" dirty="0"/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2F6-4F96-8730-AD79BBC03EE7}"/>
                </c:ext>
              </c:extLst>
            </c:dLbl>
            <c:dLbl>
              <c:idx val="12"/>
              <c:tx>
                <c:rich>
                  <a:bodyPr/>
                  <a:lstStyle/>
                  <a:p>
                    <a:r>
                      <a:rPr lang="ru-RU" dirty="0" smtClean="0">
                        <a:solidFill>
                          <a:schemeClr val="tx1"/>
                        </a:solidFill>
                      </a:rPr>
                      <a:t>2</a:t>
                    </a:r>
                    <a:r>
                      <a:rPr lang="ru-RU" baseline="0" dirty="0" smtClean="0"/>
                      <a:t> 33</a:t>
                    </a:r>
                    <a:r>
                      <a:rPr lang="en-US" dirty="0" smtClean="0"/>
                      <a:t>9,6</a:t>
                    </a:r>
                    <a:endParaRPr lang="en-US" dirty="0"/>
                  </a:p>
                </c:rich>
              </c:tx>
              <c:dLblPos val="outEnd"/>
              <c:showSerNam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02F6-4F96-8730-AD79BBC03EE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outEnd"/>
            <c:showSerName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Лист1!$A$3:$A$14</c:f>
              <c:strCache>
                <c:ptCount val="10"/>
                <c:pt idx="0">
                  <c:v>Налог на доходы физических лиц</c:v>
                </c:pt>
                <c:pt idx="1">
                  <c:v>Налог на имущество физических лиц</c:v>
                </c:pt>
                <c:pt idx="2">
                  <c:v>Земельный налог</c:v>
                </c:pt>
                <c:pt idx="3">
                  <c:v>Арендная плата за землю</c:v>
                </c:pt>
                <c:pt idx="4">
                  <c:v>Прочие налоговые и неналоговые доходы</c:v>
                </c:pt>
                <c:pt idx="5">
                  <c:v>Доходы от акцизов на нефтепродукты</c:v>
                </c:pt>
                <c:pt idx="6">
                  <c:v>Доходы от продажи земельных участков</c:v>
                </c:pt>
                <c:pt idx="7">
                  <c:v>Единый сельскохозяйственный налог</c:v>
                </c:pt>
                <c:pt idx="8">
                  <c:v>Доходы от сдачи в аренду имущества</c:v>
                </c:pt>
                <c:pt idx="9">
                  <c:v>Доходы от реализации имущеста</c:v>
                </c:pt>
              </c:strCache>
            </c:strRef>
          </c:cat>
          <c:val>
            <c:numRef>
              <c:f>Лист1!$C$2:$C$13</c:f>
              <c:numCache>
                <c:formatCode>#,##0.0</c:formatCode>
                <c:ptCount val="12"/>
                <c:pt idx="0">
                  <c:v>621213.5</c:v>
                </c:pt>
                <c:pt idx="1">
                  <c:v>187746</c:v>
                </c:pt>
                <c:pt idx="2">
                  <c:v>113810</c:v>
                </c:pt>
                <c:pt idx="3">
                  <c:v>82750.2</c:v>
                </c:pt>
                <c:pt idx="4">
                  <c:v>64390.2</c:v>
                </c:pt>
                <c:pt idx="5">
                  <c:v>31159.8</c:v>
                </c:pt>
                <c:pt idx="6">
                  <c:v>16293.8</c:v>
                </c:pt>
                <c:pt idx="7">
                  <c:v>5439</c:v>
                </c:pt>
                <c:pt idx="8">
                  <c:v>233</c:v>
                </c:pt>
                <c:pt idx="9">
                  <c:v>184290.9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D870-42C1-8B9F-2D757314CC97}"/>
            </c:ext>
          </c:extLst>
        </c:ser>
        <c:dLbls>
          <c:showVal val="1"/>
        </c:dLbls>
        <c:gapWidth val="65"/>
        <c:axId val="74811648"/>
        <c:axId val="74715136"/>
      </c:barChart>
      <c:dateAx>
        <c:axId val="74811648"/>
        <c:scaling>
          <c:orientation val="maxMin"/>
        </c:scaling>
        <c:axPos val="l"/>
        <c:numFmt formatCode="General" sourceLinked="1"/>
        <c:majorTickMark val="none"/>
        <c:tickLblPos val="low"/>
        <c:spPr>
          <a:noFill/>
          <a:ln w="9525" cap="flat" cmpd="sng" algn="ctr">
            <a:solidFill>
              <a:schemeClr val="bg1">
                <a:lumMod val="95000"/>
              </a:schemeClr>
            </a:solidFill>
            <a:round/>
          </a:ln>
          <a:effectLst/>
        </c:spPr>
        <c:txPr>
          <a:bodyPr rot="0" spcFirstLastPara="1" vertOverflow="ellipsis" vert="horz" wrap="square" anchor="t" anchorCtr="1"/>
          <a:lstStyle/>
          <a:p>
            <a:pPr>
              <a:defRPr sz="1300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74715136"/>
        <c:crosses val="autoZero"/>
        <c:lblOffset val="100"/>
        <c:baseTimeUnit val="days"/>
      </c:dateAx>
      <c:valAx>
        <c:axId val="74715136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tickLblPos val="none"/>
        <c:crossAx val="74811648"/>
        <c:crosses val="autoZero"/>
        <c:crossBetween val="between"/>
      </c:valAx>
      <c:spPr>
        <a:gradFill flip="none" rotWithShape="1">
          <a:gsLst>
            <a:gs pos="0">
              <a:srgbClr val="ED7D31">
                <a:lumMod val="20000"/>
                <a:lumOff val="80000"/>
                <a:shade val="30000"/>
                <a:satMod val="115000"/>
              </a:srgbClr>
            </a:gs>
            <a:gs pos="50000">
              <a:srgbClr val="ED7D31">
                <a:lumMod val="20000"/>
                <a:lumOff val="80000"/>
                <a:shade val="67500"/>
                <a:satMod val="115000"/>
              </a:srgbClr>
            </a:gs>
            <a:gs pos="100000">
              <a:srgbClr val="ED7D31">
                <a:lumMod val="20000"/>
                <a:lumOff val="80000"/>
                <a:shade val="100000"/>
                <a:satMod val="115000"/>
              </a:srgbClr>
            </a:gs>
          </a:gsLst>
          <a:lin ang="13500000" scaled="1"/>
          <a:tileRect/>
        </a:gradFill>
        <a:ln>
          <a:noFill/>
        </a:ln>
        <a:effectLst/>
        <a:scene3d>
          <a:camera prst="orthographicFront"/>
          <a:lightRig rig="threePt" dir="t"/>
        </a:scene3d>
        <a:sp3d prstMaterial="softEdge">
          <a:bevelT w="127000" prst="artDeco"/>
        </a:sp3d>
      </c:spPr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>
                    <a:lumMod val="50000"/>
                  </a:schemeClr>
                </a:solidFill>
                <a:latin typeface="Bahnschrift Light" panose="020B0502040204020203" pitchFamily="34" charset="0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2">
                    <a:lumMod val="50000"/>
                  </a:schemeClr>
                </a:solidFill>
                <a:latin typeface="Bahnschrift Light" panose="020B0502040204020203" pitchFamily="34" charset="0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81424675389924828"/>
          <c:y val="0.71075729239966701"/>
          <c:w val="0.14182191009208461"/>
          <c:h val="0.14463439247491044"/>
        </c:manualLayout>
      </c:layout>
      <c:spPr>
        <a:solidFill>
          <a:schemeClr val="tx2">
            <a:lumMod val="75000"/>
          </a:schemeClr>
        </a:solidFill>
        <a:ln w="28575">
          <a:solidFill>
            <a:schemeClr val="accent2">
              <a:lumMod val="50000"/>
            </a:schemeClr>
          </a:solidFill>
        </a:ln>
        <a:effectLst/>
        <a:scene3d>
          <a:camera prst="orthographicFront"/>
          <a:lightRig rig="threePt" dir="t"/>
        </a:scene3d>
        <a:sp3d prstMaterial="clear">
          <a:bevelT h="63500"/>
        </a:sp3d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baseline="0">
              <a:solidFill>
                <a:schemeClr val="bg1"/>
              </a:solidFill>
              <a:latin typeface="Bahnschrift Light" panose="020B0502040204020203" pitchFamily="34" charset="0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  <c:userShapes r:id="rId2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743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2.20461615376069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75-4C2D-BDA3-0047980E2CBE}"/>
                </c:ext>
              </c:extLst>
            </c:dLbl>
            <c:dLbl>
              <c:idx val="2"/>
              <c:layout>
                <c:manualLayout>
                  <c:x val="-1.1757952820057031E-2"/>
                  <c:y val="-2.67226200455841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179-4BC7-AD9C-95E584E0B7C9}"/>
                </c:ext>
              </c:extLst>
            </c:dLbl>
            <c:dLbl>
              <c:idx val="3"/>
              <c:layout>
                <c:manualLayout>
                  <c:x val="-1.1757952820057031E-2"/>
                  <c:y val="1.603315119868889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179-4BC7-AD9C-95E584E0B7C9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250624.8</c:v>
                </c:pt>
                <c:pt idx="1">
                  <c:v>396913.8</c:v>
                </c:pt>
                <c:pt idx="2">
                  <c:v>178278.9</c:v>
                </c:pt>
                <c:pt idx="3">
                  <c:v>18000</c:v>
                </c:pt>
                <c:pt idx="4">
                  <c:v>19000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C75-4C2D-BDA3-0047980E2CBE}"/>
            </c:ext>
          </c:extLst>
        </c:ser>
        <c:axId val="179255552"/>
        <c:axId val="179257344"/>
      </c:barChart>
      <c:catAx>
        <c:axId val="17925555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79257344"/>
        <c:crosses val="autoZero"/>
        <c:auto val="1"/>
        <c:lblAlgn val="ctr"/>
        <c:lblOffset val="100"/>
      </c:catAx>
      <c:valAx>
        <c:axId val="179257344"/>
        <c:scaling>
          <c:orientation val="minMax"/>
        </c:scaling>
        <c:axPos val="l"/>
        <c:majorGridlines/>
        <c:numFmt formatCode="#,##0.0_р_." sourceLinked="1"/>
        <c:tickLblPos val="nextTo"/>
        <c:crossAx val="179255552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721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2.20461615376069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02C-4B8B-9182-FC5D376404F7}"/>
                </c:ext>
              </c:extLst>
            </c:dLbl>
            <c:dLbl>
              <c:idx val="1"/>
              <c:layout>
                <c:manualLayout>
                  <c:x val="2.9893100389976239E-3"/>
                  <c:y val="1.889670988937754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4E1-4784-8071-23596C70B7F9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665189.30000000005</c:v>
                </c:pt>
                <c:pt idx="1">
                  <c:v>888724.6</c:v>
                </c:pt>
                <c:pt idx="2">
                  <c:v>137744.1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02C-4B8B-9182-FC5D376404F7}"/>
            </c:ext>
          </c:extLst>
        </c:ser>
        <c:axId val="179299840"/>
        <c:axId val="179301376"/>
      </c:barChart>
      <c:catAx>
        <c:axId val="17929984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79301376"/>
        <c:crosses val="autoZero"/>
        <c:auto val="1"/>
        <c:lblAlgn val="ctr"/>
        <c:lblOffset val="100"/>
      </c:catAx>
      <c:valAx>
        <c:axId val="179301376"/>
        <c:scaling>
          <c:orientation val="minMax"/>
        </c:scaling>
        <c:axPos val="l"/>
        <c:majorGridlines/>
        <c:numFmt formatCode="#,##0.0_р_." sourceLinked="1"/>
        <c:tickLblPos val="nextTo"/>
        <c:crossAx val="179299840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743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2.20461615376069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45C-4ABF-B6D2-39749CA0AF2A}"/>
                </c:ext>
              </c:extLst>
            </c:dLbl>
            <c:dLbl>
              <c:idx val="2"/>
              <c:layout>
                <c:manualLayout>
                  <c:x val="2.9893100389976747E-3"/>
                  <c:y val="0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90-455D-B8D0-B2D874222ED0}"/>
                </c:ext>
              </c:extLst>
            </c:dLbl>
            <c:dLbl>
              <c:idx val="3"/>
              <c:layout>
                <c:manualLayout>
                  <c:x val="2.9893100389976747E-3"/>
                  <c:y val="-3.149451648229585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790-455D-B8D0-B2D874222ED0}"/>
                </c:ext>
              </c:extLst>
            </c:dLbl>
            <c:dLbl>
              <c:idx val="4"/>
              <c:layout>
                <c:manualLayout>
                  <c:x val="-8.9679301169926767E-3"/>
                  <c:y val="-6.92879362610503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90-455D-B8D0-B2D874222ED0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1377.2</c:v>
                </c:pt>
                <c:pt idx="1">
                  <c:v>663.3</c:v>
                </c:pt>
                <c:pt idx="2">
                  <c:v>8528.6</c:v>
                </c:pt>
                <c:pt idx="3">
                  <c:v>7461.3</c:v>
                </c:pt>
                <c:pt idx="4">
                  <c:v>7475.1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45C-4ABF-B6D2-39749CA0AF2A}"/>
            </c:ext>
          </c:extLst>
        </c:ser>
        <c:axId val="180030080"/>
        <c:axId val="180048256"/>
      </c:barChart>
      <c:catAx>
        <c:axId val="180030080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80048256"/>
        <c:crosses val="autoZero"/>
        <c:auto val="1"/>
        <c:lblAlgn val="ctr"/>
        <c:lblOffset val="100"/>
      </c:catAx>
      <c:valAx>
        <c:axId val="180048256"/>
        <c:scaling>
          <c:orientation val="minMax"/>
        </c:scaling>
        <c:axPos val="l"/>
        <c:majorGridlines/>
        <c:numFmt formatCode="#,##0.0_р_." sourceLinked="1"/>
        <c:tickLblPos val="nextTo"/>
        <c:crossAx val="180030080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766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7133737277055506E-3"/>
                  <c:y val="-7.1094251176392345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5C0-4324-9A8C-8E2CEEDD2CFD}"/>
                </c:ext>
              </c:extLst>
            </c:dLbl>
            <c:dLbl>
              <c:idx val="2"/>
              <c:layout>
                <c:manualLayout>
                  <c:x val="0"/>
                  <c:y val="1.137866401941004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DF-4693-9643-23C384941999}"/>
                </c:ext>
              </c:extLst>
            </c:dLbl>
            <c:dLbl>
              <c:idx val="3"/>
              <c:layout>
                <c:manualLayout>
                  <c:x val="2.7133737277056065E-3"/>
                  <c:y val="-1.137866401941004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DF-4693-9643-23C384941999}"/>
                </c:ext>
              </c:extLst>
            </c:dLbl>
            <c:dLbl>
              <c:idx val="4"/>
              <c:layout>
                <c:manualLayout>
                  <c:x val="-5.4267474554110639E-3"/>
                  <c:y val="-2.275732803882021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6DF-4693-9643-23C384941999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5812.9</c:v>
                </c:pt>
                <c:pt idx="1">
                  <c:v>2168.6999999999998</c:v>
                </c:pt>
                <c:pt idx="2">
                  <c:v>6991.6</c:v>
                </c:pt>
                <c:pt idx="3">
                  <c:v>4012.3</c:v>
                </c:pt>
                <c:pt idx="4">
                  <c:v>4048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55C0-4324-9A8C-8E2CEEDD2CFD}"/>
            </c:ext>
          </c:extLst>
        </c:ser>
        <c:axId val="180594944"/>
        <c:axId val="180613120"/>
      </c:barChart>
      <c:catAx>
        <c:axId val="180594944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80613120"/>
        <c:crosses val="autoZero"/>
        <c:auto val="1"/>
        <c:lblAlgn val="ctr"/>
        <c:lblOffset val="100"/>
      </c:catAx>
      <c:valAx>
        <c:axId val="180613120"/>
        <c:scaling>
          <c:orientation val="minMax"/>
        </c:scaling>
        <c:axPos val="l"/>
        <c:majorGridlines/>
        <c:numFmt formatCode="#,##0.0_р_." sourceLinked="1"/>
        <c:tickLblPos val="nextTo"/>
        <c:crossAx val="180594944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788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2.20461615376069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E66-457F-9604-1AF2B566259E}"/>
                </c:ext>
              </c:extLst>
            </c:dLbl>
            <c:dLbl>
              <c:idx val="2"/>
              <c:layout>
                <c:manualLayout>
                  <c:x val="0"/>
                  <c:y val="-3.359415091444862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602-4022-8838-7D943E9E6551}"/>
                </c:ext>
              </c:extLst>
            </c:dLbl>
            <c:dLbl>
              <c:idx val="3"/>
              <c:layout>
                <c:manualLayout>
                  <c:x val="-3.2067144054701052E-3"/>
                  <c:y val="-6.718830182889748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602-4022-8838-7D943E9E6551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581.6</c:v>
                </c:pt>
                <c:pt idx="1">
                  <c:v>918</c:v>
                </c:pt>
                <c:pt idx="2">
                  <c:v>1409.3</c:v>
                </c:pt>
                <c:pt idx="3">
                  <c:v>882</c:v>
                </c:pt>
                <c:pt idx="4">
                  <c:v>820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E66-457F-9604-1AF2B566259E}"/>
            </c:ext>
          </c:extLst>
        </c:ser>
        <c:axId val="181228672"/>
        <c:axId val="181230208"/>
      </c:barChart>
      <c:catAx>
        <c:axId val="181228672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81230208"/>
        <c:crosses val="autoZero"/>
        <c:auto val="1"/>
        <c:lblAlgn val="ctr"/>
        <c:lblOffset val="100"/>
      </c:catAx>
      <c:valAx>
        <c:axId val="181230208"/>
        <c:scaling>
          <c:orientation val="minMax"/>
        </c:scaling>
        <c:axPos val="l"/>
        <c:majorGridlines/>
        <c:numFmt formatCode="#,##0.0_р_." sourceLinked="1"/>
        <c:tickLblPos val="nextTo"/>
        <c:crossAx val="181228672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81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0"/>
                  <c:y val="2.20461615376069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27B-4D99-8EE9-2B45386C50B1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629128.69999999902</c:v>
                </c:pt>
                <c:pt idx="1">
                  <c:v>796662.9</c:v>
                </c:pt>
                <c:pt idx="2">
                  <c:v>742384.9</c:v>
                </c:pt>
                <c:pt idx="3">
                  <c:v>660583.69999999902</c:v>
                </c:pt>
                <c:pt idx="4">
                  <c:v>539806.1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27B-4D99-8EE9-2B45386C50B1}"/>
            </c:ext>
          </c:extLst>
        </c:ser>
        <c:axId val="181572736"/>
        <c:axId val="181574272"/>
      </c:barChart>
      <c:catAx>
        <c:axId val="181572736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81574272"/>
        <c:crosses val="autoZero"/>
        <c:auto val="1"/>
        <c:lblAlgn val="ctr"/>
        <c:lblOffset val="100"/>
      </c:catAx>
      <c:valAx>
        <c:axId val="181574272"/>
        <c:scaling>
          <c:orientation val="minMax"/>
        </c:scaling>
        <c:axPos val="l"/>
        <c:majorGridlines/>
        <c:numFmt formatCode="#,##0.0_р_." sourceLinked="1"/>
        <c:tickLblPos val="nextTo"/>
        <c:crossAx val="181572736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832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5.3445240091168295E-3"/>
                  <c:y val="-1.777893854087899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84B-45B7-8E57-896B9D77AE1F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924.9</c:v>
                </c:pt>
                <c:pt idx="1">
                  <c:v>1216.8</c:v>
                </c:pt>
                <c:pt idx="2">
                  <c:v>1579.6</c:v>
                </c:pt>
                <c:pt idx="3">
                  <c:v>1152.9000000000001</c:v>
                </c:pt>
                <c:pt idx="4">
                  <c:v>1215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384B-45B7-8E57-896B9D77AE1F}"/>
            </c:ext>
          </c:extLst>
        </c:ser>
        <c:axId val="181888128"/>
        <c:axId val="181889664"/>
      </c:barChart>
      <c:catAx>
        <c:axId val="18188812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81889664"/>
        <c:crosses val="autoZero"/>
        <c:auto val="1"/>
        <c:lblAlgn val="ctr"/>
        <c:lblOffset val="100"/>
      </c:catAx>
      <c:valAx>
        <c:axId val="181889664"/>
        <c:scaling>
          <c:orientation val="minMax"/>
        </c:scaling>
        <c:axPos val="l"/>
        <c:majorGridlines/>
        <c:numFmt formatCode="#,##0.0_р_." sourceLinked="1"/>
        <c:tickLblPos val="nextTo"/>
        <c:crossAx val="181888128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481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-3.0408498672561666E-3"/>
                  <c:y val="2.204616153760699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262-47E4-BCFE-0A448A616E46}"/>
                </c:ext>
              </c:extLst>
            </c:dLbl>
            <c:dLbl>
              <c:idx val="1"/>
              <c:layout>
                <c:manualLayout>
                  <c:x val="-3.3449348539817812E-2"/>
                  <c:y val="6.298903296459183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A76-4AA9-8B8F-1004E49CF578}"/>
                </c:ext>
              </c:extLst>
            </c:dLbl>
            <c:dLbl>
              <c:idx val="2"/>
              <c:layout>
                <c:manualLayout>
                  <c:x val="-1.5204249336280643E-2"/>
                  <c:y val="-2.519610916247403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13A-4DCD-AE23-5579F05DB5E0}"/>
                </c:ext>
              </c:extLst>
            </c:dLbl>
            <c:dLbl>
              <c:idx val="3"/>
              <c:layout>
                <c:manualLayout>
                  <c:x val="-6.0816997345124607E-3"/>
                  <c:y val="6.2989032964591834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AFB-4B93-98B1-DC26A4082088}"/>
                </c:ext>
              </c:extLst>
            </c:dLbl>
            <c:dLbl>
              <c:idx val="4"/>
              <c:layout>
                <c:manualLayout>
                  <c:x val="4.5612748008841984E-2"/>
                  <c:y val="-2.3995349723046652E-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AFB-4B93-98B1-DC26A4082088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1036812.1</c:v>
                </c:pt>
                <c:pt idx="1">
                  <c:v>1241687.4000000004</c:v>
                </c:pt>
                <c:pt idx="2">
                  <c:v>1392419.7</c:v>
                </c:pt>
                <c:pt idx="3">
                  <c:v>1396365.9</c:v>
                </c:pt>
                <c:pt idx="4">
                  <c:v>1453680.8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262-47E4-BCFE-0A448A616E46}"/>
            </c:ext>
          </c:extLst>
        </c:ser>
        <c:axId val="182079488"/>
        <c:axId val="182081024"/>
      </c:barChart>
      <c:catAx>
        <c:axId val="182079488"/>
        <c:scaling>
          <c:orientation val="minMax"/>
        </c:scaling>
        <c:axPos val="b"/>
        <c:numFmt formatCode="General" sourceLinked="1"/>
        <c:tickLblPos val="nextTo"/>
        <c:txPr>
          <a:bodyPr/>
          <a:lstStyle/>
          <a:p>
            <a:pPr>
              <a:defRPr b="1" i="0" baseline="0"/>
            </a:pPr>
            <a:endParaRPr lang="ru-RU"/>
          </a:p>
        </c:txPr>
        <c:crossAx val="182081024"/>
        <c:crosses val="autoZero"/>
        <c:auto val="1"/>
        <c:lblAlgn val="ctr"/>
        <c:lblOffset val="100"/>
      </c:catAx>
      <c:valAx>
        <c:axId val="182081024"/>
        <c:scaling>
          <c:orientation val="minMax"/>
        </c:scaling>
        <c:axPos val="l"/>
        <c:majorGridlines/>
        <c:numFmt formatCode="#,##0.0_р_." sourceLinked="1"/>
        <c:tickLblPos val="nextTo"/>
        <c:crossAx val="182079488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plotArea>
      <c:layout>
        <c:manualLayout>
          <c:layoutTarget val="inner"/>
          <c:xMode val="edge"/>
          <c:yMode val="edge"/>
          <c:x val="0.14627164778301469"/>
          <c:y val="8.177274284338773E-2"/>
          <c:w val="0.668205886728235"/>
          <c:h val="0.73038232377472456"/>
        </c:manualLayout>
      </c:layout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Ресурсное обеспечение программы, тыс. руб.</c:v>
                </c:pt>
              </c:strCache>
            </c:strRef>
          </c:tx>
          <c:spPr>
            <a:solidFill>
              <a:srgbClr val="0000FF"/>
            </a:solidFill>
            <a:ln w="9525" cap="flat" cmpd="sng" algn="ctr">
              <a:solidFill>
                <a:schemeClr val="bg1">
                  <a:lumMod val="75000"/>
                </a:schemeClr>
              </a:solidFill>
              <a:prstDash val="solid"/>
            </a:ln>
            <a:effectLst/>
            <a:scene3d>
              <a:camera prst="orthographicFront"/>
              <a:lightRig rig="threePt" dir="t"/>
            </a:scene3d>
            <a:sp3d>
              <a:bevelT/>
            </a:sp3d>
          </c:spPr>
          <c:dLbls>
            <c:dLbl>
              <c:idx val="0"/>
              <c:layout>
                <c:manualLayout>
                  <c:x val="2.9394882050142583E-3"/>
                  <c:y val="6.6827591547069032E-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9E3-4B2B-9E62-2E07394E87AB}"/>
                </c:ext>
              </c:extLst>
            </c:dLbl>
            <c:dLbl>
              <c:idx val="2"/>
              <c:layout>
                <c:manualLayout>
                  <c:x val="0"/>
                  <c:y val="-3.206714405470104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9E3-4B2B-9E62-2E07394E87AB}"/>
                </c:ext>
              </c:extLst>
            </c:dLbl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Лист1!$A$2:$A$6</c:f>
              <c:numCache>
                <c:formatCode>General</c:formatCode>
                <c:ptCount val="5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  <c:pt idx="3">
                  <c:v>2027</c:v>
                </c:pt>
                <c:pt idx="4">
                  <c:v>2028</c:v>
                </c:pt>
              </c:numCache>
            </c:numRef>
          </c:cat>
          <c:val>
            <c:numRef>
              <c:f>Лист1!$B$2:$B$6</c:f>
              <c:numCache>
                <c:formatCode>#,##0.0_р_.</c:formatCode>
                <c:ptCount val="5"/>
                <c:pt idx="0">
                  <c:v>288040.09999999998</c:v>
                </c:pt>
                <c:pt idx="1">
                  <c:v>112364</c:v>
                </c:pt>
                <c:pt idx="2">
                  <c:v>10000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79E3-4B2B-9E62-2E07394E87AB}"/>
            </c:ext>
          </c:extLst>
        </c:ser>
        <c:axId val="182646656"/>
        <c:axId val="182648192"/>
      </c:barChart>
      <c:catAx>
        <c:axId val="182646656"/>
        <c:scaling>
          <c:orientation val="minMax"/>
        </c:scaling>
        <c:axPos val="b"/>
        <c:numFmt formatCode="General" sourceLinked="1"/>
        <c:tickLblPos val="nextTo"/>
        <c:crossAx val="182648192"/>
        <c:crosses val="autoZero"/>
        <c:auto val="1"/>
        <c:lblAlgn val="ctr"/>
        <c:lblOffset val="100"/>
      </c:catAx>
      <c:valAx>
        <c:axId val="182648192"/>
        <c:scaling>
          <c:orientation val="minMax"/>
        </c:scaling>
        <c:axPos val="l"/>
        <c:majorGridlines/>
        <c:numFmt formatCode="#,##0.0_р_." sourceLinked="1"/>
        <c:tickLblPos val="nextTo"/>
        <c:crossAx val="182646656"/>
        <c:crosses val="autoZero"/>
        <c:crossBetween val="between"/>
      </c:valAx>
      <c:spPr>
        <a:solidFill>
          <a:schemeClr val="accent1">
            <a:lumMod val="20000"/>
            <a:lumOff val="80000"/>
          </a:schemeClr>
        </a:solidFill>
      </c:spPr>
    </c:plotArea>
    <c:legend>
      <c:legendPos val="r"/>
      <c:layout>
        <c:manualLayout>
          <c:xMode val="edge"/>
          <c:yMode val="edge"/>
          <c:x val="0.81117728915242937"/>
          <c:y val="0.18030609767638991"/>
          <c:w val="0.18317291487386528"/>
          <c:h val="0.48027842585392388"/>
        </c:manualLayout>
      </c:layout>
      <c:txPr>
        <a:bodyPr/>
        <a:lstStyle/>
        <a:p>
          <a:pPr>
            <a:defRPr sz="800"/>
          </a:pPr>
          <a:endParaRPr lang="ru-RU"/>
        </a:p>
      </c:txPr>
    </c:legend>
    <c:plotVisOnly val="1"/>
    <c:dispBlanksAs val="gap"/>
  </c:chart>
  <c:spPr>
    <a:solidFill>
      <a:schemeClr val="bg2"/>
    </a:solidFill>
    <a:ln w="25400" cap="flat" cmpd="sng" algn="ctr">
      <a:solidFill>
        <a:schemeClr val="bg1"/>
      </a:solidFill>
      <a:prstDash val="solid"/>
    </a:ln>
    <a:effectLst/>
  </c:spPr>
  <c:txPr>
    <a:bodyPr/>
    <a:lstStyle/>
    <a:p>
      <a:pPr>
        <a:defRPr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7"/>
  <c:chart>
    <c:autoTitleDeleted val="1"/>
    <c:plotArea>
      <c:layout>
        <c:manualLayout>
          <c:layoutTarget val="inner"/>
          <c:xMode val="edge"/>
          <c:yMode val="edge"/>
          <c:x val="0.18106161986617791"/>
          <c:y val="0.19372520688934641"/>
          <c:w val="0.36491175024066236"/>
          <c:h val="0.73044227730515765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DDD3-4AA0-8123-1D42A10201E6}"/>
              </c:ext>
            </c:extLst>
          </c:dPt>
          <c:dPt>
            <c:idx val="1"/>
            <c:spPr>
              <a:solidFill>
                <a:srgbClr val="0000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164-49ED-985F-258B1C30D846}"/>
              </c:ext>
            </c:extLst>
          </c:dPt>
          <c:dPt>
            <c:idx val="2"/>
            <c:spPr>
              <a:solidFill>
                <a:srgbClr val="FF0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DD3-4AA0-8123-1D42A10201E6}"/>
              </c:ext>
            </c:extLst>
          </c:dPt>
          <c:dLbls>
            <c:dLbl>
              <c:idx val="0"/>
              <c:layout>
                <c:manualLayout>
                  <c:x val="-0.17633606453112907"/>
                  <c:y val="4.599506626600771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i="0" baseline="0">
                      <a:solidFill>
                        <a:schemeClr val="bg1"/>
                      </a:solidFill>
                    </a:defRPr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DD3-4AA0-8123-1D42A10201E6}"/>
                </c:ext>
              </c:extLst>
            </c:dLbl>
            <c:dLbl>
              <c:idx val="1"/>
              <c:layout>
                <c:manualLayout>
                  <c:x val="0.17667792116078818"/>
                  <c:y val="-8.5419408779728631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i="0" baseline="0" dirty="0" smtClean="0">
                        <a:solidFill>
                          <a:schemeClr val="bg1"/>
                        </a:solidFill>
                      </a:rPr>
                      <a:t>101 554,3</a:t>
                    </a:r>
                    <a:endParaRPr lang="en-US" dirty="0">
                      <a:solidFill>
                        <a:schemeClr val="bg1"/>
                      </a:solidFill>
                    </a:endParaRP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164-49ED-985F-258B1C30D846}"/>
                </c:ext>
              </c:extLst>
            </c:dLbl>
            <c:dLbl>
              <c:idx val="2"/>
              <c:layout>
                <c:manualLayout>
                  <c:x val="-2.3488934796268332E-2"/>
                  <c:y val="-7.2277961275155012E-2"/>
                </c:manualLayout>
              </c:layout>
              <c:tx>
                <c:rich>
                  <a:bodyPr/>
                  <a:lstStyle/>
                  <a:p>
                    <a:r>
                      <a:rPr lang="ru-RU" sz="1200" b="1" i="0" baseline="0" dirty="0" smtClean="0">
                        <a:solidFill>
                          <a:schemeClr val="tx1"/>
                        </a:solidFill>
                      </a:rPr>
                      <a:t>8 698,6</a:t>
                    </a:r>
                    <a:endParaRPr lang="en-US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DD3-4AA0-8123-1D42A10201E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 i="0" baseline="0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федеральный бюджет</c:v>
                </c:pt>
                <c:pt idx="1">
                  <c:v>областной бюджет</c:v>
                </c:pt>
                <c:pt idx="2">
                  <c:v>местный бюджет</c:v>
                </c:pt>
              </c:strCache>
            </c:strRef>
          </c:cat>
          <c:val>
            <c:numRef>
              <c:f>Лист1!$B$2:$B$4</c:f>
              <c:numCache>
                <c:formatCode>#,##0.0</c:formatCode>
                <c:ptCount val="3"/>
                <c:pt idx="0">
                  <c:v>76162</c:v>
                </c:pt>
                <c:pt idx="1">
                  <c:v>101554.3</c:v>
                </c:pt>
                <c:pt idx="2">
                  <c:v>8698.6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7418-4FA0-BBA4-BA021A9DA84C}"/>
            </c:ext>
          </c:extLst>
        </c:ser>
        <c:firstSliceAng val="0"/>
      </c:pieChart>
      <c:spPr>
        <a:solidFill>
          <a:schemeClr val="bg1">
            <a:lumMod val="95000"/>
          </a:schemeClr>
        </a:solidFill>
      </c:spPr>
    </c:plotArea>
    <c:legend>
      <c:legendPos val="r"/>
      <c:layout>
        <c:manualLayout>
          <c:xMode val="edge"/>
          <c:yMode val="edge"/>
          <c:x val="0.62414467744114921"/>
          <c:y val="0.25524881830448432"/>
          <c:w val="0.34022218761925416"/>
          <c:h val="0.59463394342761866"/>
        </c:manualLayout>
      </c:layout>
      <c:spPr>
        <a:solidFill>
          <a:schemeClr val="bg1">
            <a:lumMod val="95000"/>
          </a:schemeClr>
        </a:solidFill>
      </c:spPr>
      <c:txPr>
        <a:bodyPr/>
        <a:lstStyle/>
        <a:p>
          <a:pPr>
            <a:defRPr sz="1000"/>
          </a:pPr>
          <a:endParaRPr lang="ru-RU"/>
        </a:p>
      </c:txPr>
    </c:legend>
    <c:plotVisOnly val="1"/>
    <c:dispBlanksAs val="zero"/>
  </c:chart>
  <c:spPr>
    <a:solidFill>
      <a:schemeClr val="bg1">
        <a:lumMod val="85000"/>
      </a:schemeClr>
    </a:solidFill>
    <a:effectLst/>
    <a:scene3d>
      <a:camera prst="orthographicFront"/>
      <a:lightRig rig="threePt" dir="t"/>
    </a:scene3d>
    <a:sp3d>
      <a:bevelT/>
    </a:sp3d>
  </c:spPr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ru-RU" dirty="0" smtClean="0"/>
              <a:t>2 743 405,3 тыс</a:t>
            </a:r>
            <a:r>
              <a:rPr lang="ru-RU" dirty="0"/>
              <a:t>. руб.</a:t>
            </a:r>
          </a:p>
        </c:rich>
      </c:tx>
      <c:layout>
        <c:manualLayout>
          <c:xMode val="edge"/>
          <c:yMode val="edge"/>
          <c:x val="0.36106564236305888"/>
          <c:y val="0"/>
        </c:manualLayout>
      </c:layout>
    </c:title>
    <c:view3D>
      <c:rotX val="60"/>
      <c:rotY val="280"/>
      <c:perspective val="110"/>
    </c:view3D>
    <c:plotArea>
      <c:layout>
        <c:manualLayout>
          <c:layoutTarget val="inner"/>
          <c:xMode val="edge"/>
          <c:yMode val="edge"/>
          <c:x val="3.2798858734865842E-2"/>
          <c:y val="8.5599605728550368E-2"/>
          <c:w val="0.59469942194405567"/>
          <c:h val="0.8266298891961381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2 743 405,3 тыс. руб.</c:v>
                </c:pt>
              </c:strCache>
            </c:strRef>
          </c:tx>
          <c:explosion val="27"/>
          <c:dPt>
            <c:idx val="0"/>
            <c:spPr>
              <a:solidFill>
                <a:schemeClr val="bg1">
                  <a:lumMod val="9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A4C-417B-849A-8E01A96BCF50}"/>
              </c:ext>
            </c:extLst>
          </c:dPt>
          <c:dPt>
            <c:idx val="1"/>
            <c:spPr>
              <a:solidFill>
                <a:schemeClr val="accent2">
                  <a:lumMod val="40000"/>
                  <a:lumOff val="6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B06-4F3E-842A-2682FD423A5D}"/>
              </c:ext>
            </c:extLst>
          </c:dPt>
          <c:dPt>
            <c:idx val="2"/>
            <c:spPr>
              <a:solidFill>
                <a:srgbClr val="9999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B06-4F3E-842A-2682FD423A5D}"/>
              </c:ext>
            </c:extLst>
          </c:dPt>
          <c:dPt>
            <c:idx val="3"/>
            <c:spPr>
              <a:solidFill>
                <a:srgbClr val="24CDE4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B06-4F3E-842A-2682FD423A5D}"/>
              </c:ext>
            </c:extLst>
          </c:dPt>
          <c:dPt>
            <c:idx val="4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A4C-417B-849A-8E01A96BCF50}"/>
              </c:ext>
            </c:extLst>
          </c:dPt>
          <c:dPt>
            <c:idx val="5"/>
            <c:spPr>
              <a:solidFill>
                <a:srgbClr val="FF00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B06-4F3E-842A-2682FD423A5D}"/>
              </c:ext>
            </c:extLst>
          </c:dPt>
          <c:dPt>
            <c:idx val="6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A4C-417B-849A-8E01A96BCF50}"/>
              </c:ext>
            </c:extLst>
          </c:dPt>
          <c:dPt>
            <c:idx val="7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B06-4F3E-842A-2682FD423A5D}"/>
              </c:ext>
            </c:extLst>
          </c:dPt>
          <c:dPt>
            <c:idx val="8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1F9-470C-89E3-5AEE4A7BF872}"/>
              </c:ext>
            </c:extLst>
          </c:dPt>
          <c:dLbls>
            <c:dLbl>
              <c:idx val="0"/>
              <c:layout>
                <c:manualLayout>
                  <c:x val="0"/>
                  <c:y val="-0.1144424788145805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</c:dLbl>
            <c:dLbl>
              <c:idx val="1"/>
              <c:layout>
                <c:manualLayout>
                  <c:x val="0.1042182181777782"/>
                  <c:y val="3.4373885295053376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</c:dLbl>
            <c:dLbl>
              <c:idx val="2"/>
              <c:layout>
                <c:manualLayout>
                  <c:x val="-8.1788260900303972E-2"/>
                  <c:y val="0.1196400165819894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</c:dLbl>
            <c:dLbl>
              <c:idx val="3"/>
              <c:layout>
                <c:manualLayout>
                  <c:x val="-0.11032438946177697"/>
                  <c:y val="-0.1521771091422679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</c:dLbl>
            <c:dLbl>
              <c:idx val="4"/>
              <c:layout>
                <c:manualLayout>
                  <c:x val="9.2949426073870578E-2"/>
                  <c:y val="-8.7995411030879168E-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</c:dLbl>
            <c:dLbl>
              <c:idx val="5"/>
              <c:layout>
                <c:manualLayout>
                  <c:x val="6.0062928613992414E-2"/>
                  <c:y val="-0.1111723562813925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</c:dLbl>
            <c:dLbl>
              <c:idx val="6"/>
              <c:layout>
                <c:manualLayout>
                  <c:x val="0.20836242311460343"/>
                  <c:y val="-0.38374724035207808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</c:dLbl>
            <c:dLbl>
              <c:idx val="7"/>
              <c:layout>
                <c:manualLayout>
                  <c:x val="-1.9081055387785206E-2"/>
                  <c:y val="6.4549490489457906E-2"/>
                </c:manualLayout>
              </c:layout>
              <c:tx>
                <c:rich>
                  <a:bodyPr/>
                  <a:lstStyle/>
                  <a:p>
                    <a:pPr>
                      <a:defRPr sz="1200" b="1" baseline="0"/>
                    </a:pPr>
                    <a:r>
                      <a:rPr lang="ru-RU" sz="1200" b="1" baseline="0" dirty="0" smtClean="0"/>
                      <a:t>42 438,0</a:t>
                    </a:r>
                    <a:endParaRPr lang="en-US" sz="12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</c:dLbl>
            <c:dLbl>
              <c:idx val="8"/>
              <c:layout>
                <c:manualLayout>
                  <c:x val="2.0134915564937256E-2"/>
                  <c:y val="-7.722314344384778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</c:dLbl>
            <c:dLbl>
              <c:idx val="9"/>
              <c:layout>
                <c:manualLayout>
                  <c:x val="5.6498299431376395E-2"/>
                  <c:y val="-5.364321729154415E-2"/>
                </c:manualLayout>
              </c:layout>
              <c:tx>
                <c:rich>
                  <a:bodyPr/>
                  <a:lstStyle/>
                  <a:p>
                    <a:r>
                      <a:rPr lang="en-US" b="1" dirty="0"/>
                      <a:t>394 192,8</a:t>
                    </a:r>
                  </a:p>
                </c:rich>
              </c:tx>
              <c:showVal val="1"/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Общегосударственные расходы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 </c:v>
                </c:pt>
                <c:pt idx="3">
                  <c:v>Жилищно-коммунальное хозяйство</c:v>
                </c:pt>
                <c:pt idx="4">
                  <c:v>Образование</c:v>
                </c:pt>
                <c:pt idx="5">
                  <c:v>Культура и кинематография</c:v>
                </c:pt>
                <c:pt idx="6">
                  <c:v>Социальная политика</c:v>
                </c:pt>
                <c:pt idx="7">
                  <c:v>Физическая культура и спорт</c:v>
                </c:pt>
                <c:pt idx="8">
                  <c:v>Обслуживание муниципального долга</c:v>
                </c:pt>
                <c:pt idx="9">
                  <c:v>Межбюджетные трансферты</c:v>
                </c:pt>
              </c:strCache>
            </c:strRef>
          </c:cat>
          <c:val>
            <c:numRef>
              <c:f>Лист1!$B$2:$B$11</c:f>
              <c:numCache>
                <c:formatCode>#,##0.0</c:formatCode>
                <c:ptCount val="10"/>
                <c:pt idx="0">
                  <c:v>19683.599999999995</c:v>
                </c:pt>
                <c:pt idx="1">
                  <c:v>73858.2</c:v>
                </c:pt>
                <c:pt idx="2">
                  <c:v>1335406.7</c:v>
                </c:pt>
                <c:pt idx="3">
                  <c:v>584199.6</c:v>
                </c:pt>
                <c:pt idx="4">
                  <c:v>33502.699999999997</c:v>
                </c:pt>
                <c:pt idx="5">
                  <c:v>160319.4</c:v>
                </c:pt>
                <c:pt idx="6">
                  <c:v>1579.6</c:v>
                </c:pt>
                <c:pt idx="7">
                  <c:v>42438</c:v>
                </c:pt>
                <c:pt idx="8">
                  <c:v>98224.7</c:v>
                </c:pt>
                <c:pt idx="9">
                  <c:v>394192.8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1F9-470C-89E3-5AEE4A7BF872}"/>
            </c:ext>
          </c:extLst>
        </c:ser>
      </c:pie3DChart>
      <c:spPr>
        <a:solidFill>
          <a:schemeClr val="accent3">
            <a:lumMod val="40000"/>
            <a:lumOff val="60000"/>
          </a:schemeClr>
        </a:solidFill>
      </c:spPr>
    </c:plotArea>
    <c:legend>
      <c:legendPos val="r"/>
      <c:layout>
        <c:manualLayout>
          <c:xMode val="edge"/>
          <c:yMode val="edge"/>
          <c:x val="0.64446134286744738"/>
          <c:y val="8.9995612253351967E-2"/>
          <c:w val="0.33902088530567448"/>
          <c:h val="0.90927723736346444"/>
        </c:manualLayout>
      </c:layout>
      <c:txPr>
        <a:bodyPr/>
        <a:lstStyle/>
        <a:p>
          <a:pPr>
            <a:defRPr sz="950" b="1" i="1" baseline="0"/>
          </a:pPr>
          <a:endParaRPr lang="ru-RU"/>
        </a:p>
      </c:txPr>
    </c:legend>
    <c:plotVisOnly val="1"/>
    <c:dispBlanksAs val="zero"/>
  </c:chart>
  <c:spPr>
    <a:ln w="38100">
      <a:solidFill>
        <a:srgbClr val="000066"/>
      </a:solidFill>
    </a:ln>
    <a:scene3d>
      <a:camera prst="orthographicFront"/>
      <a:lightRig rig="threePt" dir="t"/>
    </a:scene3d>
    <a:sp3d prstMaterial="flat"/>
  </c:spPr>
  <c:txPr>
    <a:bodyPr/>
    <a:lstStyle/>
    <a:p>
      <a:pPr>
        <a:defRPr sz="1800"/>
      </a:pPr>
      <a:endParaRPr lang="ru-RU"/>
    </a:p>
  </c:txPr>
  <c:externalData r:id="rId1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1" i="0" u="none" strike="noStrike" kern="1200" spc="0" baseline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defRPr>
            </a:pPr>
            <a:r>
              <a:rPr lang="ru-RU" b="1">
                <a:solidFill>
                  <a:schemeClr val="tx1"/>
                </a:solidFill>
                <a:effectLst/>
              </a:rPr>
              <a:t>Структура муниципального долга, тыс. руб.</a:t>
            </a:r>
          </a:p>
        </c:rich>
      </c:tx>
      <c:layout>
        <c:manualLayout>
          <c:xMode val="edge"/>
          <c:yMode val="edge"/>
          <c:x val="0.15520740628776497"/>
          <c:y val="1.8040138683044861E-2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4.8041707677165355E-2"/>
          <c:y val="0.10211718121818522"/>
          <c:w val="0.93633329232283469"/>
          <c:h val="0.74774850609396504"/>
        </c:manualLayout>
      </c:layout>
      <c:bar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Банковские кредиты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tx1"/>
                        </a:solidFill>
                      </a:rPr>
                      <a:t>200</a:t>
                    </a:r>
                    <a:r>
                      <a:rPr lang="en-US" b="1" dirty="0" smtClean="0"/>
                      <a:t> 000,0</a:t>
                    </a:r>
                    <a:endParaRPr lang="en-US" b="1" dirty="0"/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C2-4287-89A1-B680FEE9C38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tx1"/>
                        </a:solidFill>
                      </a:rPr>
                      <a:t>473 500,0</a:t>
                    </a:r>
                    <a:endParaRPr lang="en-US" b="1" dirty="0"/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4EC2-4287-89A1-B680FEE9C38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b="1" dirty="0" smtClean="0">
                        <a:solidFill>
                          <a:schemeClr val="tx1"/>
                        </a:solidFill>
                      </a:rPr>
                      <a:t>589 519,2</a:t>
                    </a:r>
                    <a:endParaRPr lang="en-US" b="1" dirty="0"/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027-4A2F-82DD-92895A89DBE6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z="1197" b="1" i="0" u="none" strike="noStrike" kern="1200" baseline="0" dirty="0" smtClean="0">
                        <a:solidFill>
                          <a:schemeClr val="tx1"/>
                        </a:solidFill>
                      </a:rPr>
                      <a:t>589 519,2</a:t>
                    </a:r>
                    <a:endParaRPr lang="en-US" sz="1197" b="1" i="0" u="none" strike="noStrike" kern="1200" baseline="0" dirty="0">
                      <a:solidFill>
                        <a:prstClr val="black"/>
                      </a:solidFill>
                    </a:endParaRPr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013-4B07-BB3F-72AAB76B4153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z="1197" b="1" i="0" u="none" strike="noStrike" kern="1200" baseline="0" dirty="0" smtClean="0">
                        <a:solidFill>
                          <a:schemeClr val="tx1"/>
                        </a:solidFill>
                      </a:rPr>
                      <a:t>589 519,2</a:t>
                    </a:r>
                    <a:endParaRPr lang="en-US" sz="1197" b="1" i="0" u="none" strike="noStrike" kern="1200" baseline="0" dirty="0">
                      <a:solidFill>
                        <a:prstClr val="black"/>
                      </a:solidFill>
                    </a:endParaRPr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013-4B07-BB3F-72AAB76B415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200000</c:v>
                </c:pt>
                <c:pt idx="1">
                  <c:v>473500</c:v>
                </c:pt>
                <c:pt idx="2">
                  <c:v>589519.19999999751</c:v>
                </c:pt>
                <c:pt idx="3">
                  <c:v>589519.19999999751</c:v>
                </c:pt>
                <c:pt idx="4">
                  <c:v>589519.19999999751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20F-4C09-AE25-A83161AFD9B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Бюджетные кредиты</c:v>
                </c:pt>
              </c:strCache>
            </c:strRef>
          </c:tx>
          <c:spPr>
            <a:solidFill>
              <a:srgbClr val="24CDE4"/>
            </a:solidFill>
            <a:ln>
              <a:noFill/>
            </a:ln>
            <a:effectLst/>
          </c:spPr>
          <c:dLbls>
            <c:dLbl>
              <c:idx val="0"/>
              <c:layout>
                <c:manualLayout>
                  <c:x val="5.8789764100285174E-3"/>
                  <c:y val="3.8838147234109652E-2"/>
                </c:manualLayout>
              </c:layout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610-4702-B40E-3D9CD3367097}"/>
                </c:ext>
              </c:extLst>
            </c:dLbl>
            <c:dLbl>
              <c:idx val="1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610-4702-B40E-3D9CD3367097}"/>
                </c:ext>
              </c:extLst>
            </c:dLbl>
            <c:dLbl>
              <c:idx val="2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610-4702-B40E-3D9CD3367097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b="1" smtClean="0">
                        <a:solidFill>
                          <a:schemeClr val="tx1"/>
                        </a:solidFill>
                      </a:rPr>
                      <a:t>0</a:t>
                    </a:r>
                    <a:r>
                      <a:rPr lang="en-US" smtClean="0"/>
                      <a:t>,0</a:t>
                    </a:r>
                  </a:p>
                  <a:p>
                    <a:endParaRPr lang="en-US"/>
                  </a:p>
                </c:rich>
              </c:tx>
              <c:dLblPos val="ct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2610-4702-B40E-3D9CD3367097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 formatCode="#,##0.0">
                  <c:v>198500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20F-4C09-AE25-A83161AFD9B5}"/>
            </c:ext>
          </c:extLst>
        </c:ser>
        <c:dLbls>
          <c:showVal val="1"/>
        </c:dLbls>
        <c:overlap val="100"/>
        <c:axId val="183400704"/>
        <c:axId val="183414784"/>
      </c:barChart>
      <c:catAx>
        <c:axId val="18340070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414784"/>
        <c:crosses val="autoZero"/>
        <c:auto val="1"/>
        <c:lblAlgn val="ctr"/>
        <c:lblOffset val="100"/>
      </c:catAx>
      <c:valAx>
        <c:axId val="183414784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4007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18395976835907121"/>
          <c:y val="0.9219185289684797"/>
          <c:w val="0.63208046328185763"/>
          <c:h val="6.8098303542792935E-2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/>
              <a:t>Обслуживание муниципального долга, тыс. руб.</a:t>
            </a:r>
          </a:p>
        </c:rich>
      </c:tx>
      <c:layout>
        <c:manualLayout>
          <c:xMode val="edge"/>
          <c:yMode val="edge"/>
          <c:x val="9.6279039983211759E-2"/>
          <c:y val="0"/>
        </c:manualLayout>
      </c:layout>
      <c:spPr>
        <a:noFill/>
        <a:ln>
          <a:noFill/>
        </a:ln>
        <a:effectLst/>
      </c:spPr>
    </c:title>
    <c:plotArea>
      <c:layout>
        <c:manualLayout>
          <c:layoutTarget val="inner"/>
          <c:xMode val="edge"/>
          <c:yMode val="edge"/>
          <c:x val="2.6945308545964362E-2"/>
          <c:y val="0.27083709448950116"/>
          <c:w val="0.94610938290807589"/>
          <c:h val="0.62368417398066878"/>
        </c:manualLayout>
      </c:layout>
      <c:lineChart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Обслуживание муниципального долга</c:v>
                </c:pt>
              </c:strCache>
            </c:strRef>
          </c:tx>
          <c:spPr>
            <a:ln w="31750" cap="rnd">
              <a:solidFill>
                <a:schemeClr val="accent6"/>
              </a:solidFill>
              <a:round/>
            </a:ln>
            <a:effectLst/>
          </c:spPr>
          <c:marker>
            <c:symbol val="circle"/>
            <c:size val="17"/>
            <c:spPr>
              <a:solidFill>
                <a:srgbClr val="0000FF"/>
              </a:solidFill>
              <a:ln>
                <a:noFill/>
              </a:ln>
              <a:effectLst/>
            </c:spPr>
          </c:marker>
          <c:dLbls>
            <c:dLbl>
              <c:idx val="0"/>
              <c:layout>
                <c:manualLayout>
                  <c:x val="-0.11624042801828718"/>
                  <c:y val="-8.0835925637894587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26 256,3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43-48AB-A166-FAA8DE38F3A4}"/>
                </c:ext>
              </c:extLst>
            </c:dLbl>
            <c:dLbl>
              <c:idx val="1"/>
              <c:layout>
                <c:manualLayout>
                  <c:x val="-0.13257091804614302"/>
                  <c:y val="-8.451028589415994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44 566,9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143-48AB-A166-FAA8DE38F3A4}"/>
                </c:ext>
              </c:extLst>
            </c:dLbl>
            <c:dLbl>
              <c:idx val="2"/>
              <c:layout>
                <c:manualLayout>
                  <c:x val="-0.15216750607957139"/>
                  <c:y val="-7.716156538162426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98 224,7</a:t>
                    </a:r>
                  </a:p>
                </c:rich>
              </c:tx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143-48AB-A166-FAA8DE38F3A4}"/>
                </c:ext>
              </c:extLst>
            </c:dLbl>
            <c:dLbl>
              <c:idx val="3"/>
              <c:layout>
                <c:manualLayout>
                  <c:x val="-9.9909937990429243E-2"/>
                  <c:y val="8.451028589415984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71 926,5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143-48AB-A166-FAA8DE38F3A4}"/>
                </c:ext>
              </c:extLst>
            </c:dLbl>
            <c:dLbl>
              <c:idx val="4"/>
              <c:layout>
                <c:manualLayout>
                  <c:x val="-4.3529114049056399E-2"/>
                  <c:y val="7.716156538162426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>
                        <a:solidFill>
                          <a:schemeClr val="tx1"/>
                        </a:solidFill>
                      </a:rPr>
                      <a:t>72 000,5</a:t>
                    </a:r>
                    <a:endParaRPr lang="en-US" dirty="0">
                      <a:solidFill>
                        <a:schemeClr val="tx1"/>
                      </a:solidFill>
                    </a:endParaRPr>
                  </a:p>
                </c:rich>
              </c:tx>
              <c:dLblPos val="r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143-48AB-A166-FAA8DE38F3A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ctr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Лист1!$A$2:$A$6</c:f>
              <c:strCache>
                <c:ptCount val="5"/>
                <c:pt idx="0">
                  <c:v>2024 год</c:v>
                </c:pt>
                <c:pt idx="1">
                  <c:v>2025 год</c:v>
                </c:pt>
                <c:pt idx="2">
                  <c:v>2026 год</c:v>
                </c:pt>
                <c:pt idx="3">
                  <c:v>2027 год</c:v>
                </c:pt>
                <c:pt idx="4">
                  <c:v>2028 год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26256.3</c:v>
                </c:pt>
                <c:pt idx="1">
                  <c:v>44566.9</c:v>
                </c:pt>
                <c:pt idx="2">
                  <c:v>98224.7</c:v>
                </c:pt>
                <c:pt idx="3">
                  <c:v>71926.5</c:v>
                </c:pt>
                <c:pt idx="4">
                  <c:v>72000.5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CB6-4308-A89E-3EB704A68ED6}"/>
            </c:ext>
          </c:extLst>
        </c:ser>
        <c:dLbls>
          <c:showVal val="1"/>
        </c:dLbls>
        <c:marker val="1"/>
        <c:axId val="183458048"/>
        <c:axId val="183459840"/>
      </c:lineChart>
      <c:catAx>
        <c:axId val="183458048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1" i="0" u="none" strike="noStrike" kern="1200" cap="all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83459840"/>
        <c:crosses val="autoZero"/>
        <c:auto val="1"/>
        <c:lblAlgn val="ctr"/>
        <c:lblOffset val="100"/>
      </c:catAx>
      <c:valAx>
        <c:axId val="183459840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#,##0.0" sourceLinked="1"/>
        <c:majorTickMark val="none"/>
        <c:tickLblPos val="none"/>
        <c:crossAx val="1834580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/>
          <a:lstStyle/>
          <a:p>
            <a:pPr>
              <a:defRPr>
                <a:solidFill>
                  <a:schemeClr val="tx1"/>
                </a:solidFill>
              </a:defRPr>
            </a:pPr>
            <a:r>
              <a:rPr lang="ru-RU" dirty="0" smtClean="0"/>
              <a:t>21 334,7 тыс</a:t>
            </a:r>
            <a:r>
              <a:rPr lang="ru-RU" dirty="0"/>
              <a:t>. руб.</a:t>
            </a:r>
          </a:p>
        </c:rich>
      </c:tx>
      <c:layout>
        <c:manualLayout>
          <c:xMode val="edge"/>
          <c:yMode val="edge"/>
          <c:x val="0.36106564236305888"/>
          <c:y val="0"/>
        </c:manualLayout>
      </c:layout>
    </c:title>
    <c:view3D>
      <c:rotX val="60"/>
      <c:rotY val="280"/>
      <c:perspective val="110"/>
    </c:view3D>
    <c:plotArea>
      <c:layout>
        <c:manualLayout>
          <c:layoutTarget val="inner"/>
          <c:xMode val="edge"/>
          <c:yMode val="edge"/>
          <c:x val="3.2798858734865842E-2"/>
          <c:y val="8.5599605728550368E-2"/>
          <c:w val="0.59469942194405567"/>
          <c:h val="0.82662988919613833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2 641 069,6 тыс. руб.</c:v>
                </c:pt>
              </c:strCache>
            </c:strRef>
          </c:tx>
          <c:explosion val="27"/>
          <c:dPt>
            <c:idx val="0"/>
            <c:spPr>
              <a:solidFill>
                <a:srgbClr val="FF00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6A4C-417B-849A-8E01A96BCF50}"/>
              </c:ext>
            </c:extLst>
          </c:dPt>
          <c:dPt>
            <c:idx val="1"/>
            <c:spPr>
              <a:solidFill>
                <a:srgbClr val="32B4CE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B06-4F3E-842A-2682FD423A5D}"/>
              </c:ext>
            </c:extLst>
          </c:dPt>
          <c:dPt>
            <c:idx val="2"/>
            <c:spPr>
              <a:solidFill>
                <a:srgbClr val="FF99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B06-4F3E-842A-2682FD423A5D}"/>
              </c:ext>
            </c:extLst>
          </c:dPt>
          <c:dPt>
            <c:idx val="3"/>
            <c:spPr>
              <a:solidFill>
                <a:schemeClr val="bg1">
                  <a:lumMod val="75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B06-4F3E-842A-2682FD423A5D}"/>
              </c:ext>
            </c:extLst>
          </c:dPt>
          <c:dPt>
            <c:idx val="4"/>
            <c:spPr>
              <a:solidFill>
                <a:srgbClr val="00B05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6A4C-417B-849A-8E01A96BCF50}"/>
              </c:ext>
            </c:extLst>
          </c:dPt>
          <c:dPt>
            <c:idx val="5"/>
            <c:spPr>
              <a:solidFill>
                <a:srgbClr val="FF00FF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5B06-4F3E-842A-2682FD423A5D}"/>
              </c:ext>
            </c:extLst>
          </c:dPt>
          <c:dPt>
            <c:idx val="6"/>
            <c:spPr>
              <a:solidFill>
                <a:schemeClr val="accent1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6A4C-417B-849A-8E01A96BCF50}"/>
              </c:ext>
            </c:extLst>
          </c:dPt>
          <c:dPt>
            <c:idx val="7"/>
            <c:spPr>
              <a:solidFill>
                <a:schemeClr val="accent2">
                  <a:lumMod val="60000"/>
                  <a:lumOff val="40000"/>
                </a:schemeClr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B06-4F3E-842A-2682FD423A5D}"/>
              </c:ext>
            </c:extLst>
          </c:dPt>
          <c:dPt>
            <c:idx val="8"/>
            <c:spPr>
              <a:solidFill>
                <a:srgbClr val="7030A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1F9-470C-89E3-5AEE4A7BF872}"/>
              </c:ext>
            </c:extLst>
          </c:dPt>
          <c:dLbls>
            <c:dLbl>
              <c:idx val="0"/>
              <c:layout>
                <c:manualLayout>
                  <c:x val="9.6640708110057802E-2"/>
                  <c:y val="-0.15656723900238131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A4C-417B-849A-8E01A96BCF50}"/>
                </c:ext>
              </c:extLst>
            </c:dLbl>
            <c:dLbl>
              <c:idx val="1"/>
              <c:layout>
                <c:manualLayout>
                  <c:x val="6.8325551346654009E-2"/>
                  <c:y val="8.068876185474342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B06-4F3E-842A-2682FD423A5D}"/>
                </c:ext>
              </c:extLst>
            </c:dLbl>
            <c:dLbl>
              <c:idx val="2"/>
              <c:layout>
                <c:manualLayout>
                  <c:x val="-0.10583866749848307"/>
                  <c:y val="-0.1659043801625805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5B06-4F3E-842A-2682FD423A5D}"/>
                </c:ext>
              </c:extLst>
            </c:dLbl>
            <c:dLbl>
              <c:idx val="3"/>
              <c:layout>
                <c:manualLayout>
                  <c:x val="1.1821555595801385E-2"/>
                  <c:y val="-0.11777864008406684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B06-4F3E-842A-2682FD423A5D}"/>
                </c:ext>
              </c:extLst>
            </c:dLbl>
            <c:dLbl>
              <c:idx val="4"/>
              <c:layout>
                <c:manualLayout>
                  <c:x val="6.8953906186983799E-2"/>
                  <c:y val="7.2001021913291705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6A4C-417B-849A-8E01A96BCF50}"/>
                </c:ext>
              </c:extLst>
            </c:dLbl>
            <c:dLbl>
              <c:idx val="5"/>
              <c:layout>
                <c:manualLayout>
                  <c:x val="8.6117568133455724E-2"/>
                  <c:y val="9.084838195271996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B06-4F3E-842A-2682FD423A5D}"/>
                </c:ext>
              </c:extLst>
            </c:dLbl>
            <c:dLbl>
              <c:idx val="6"/>
              <c:layout>
                <c:manualLayout>
                  <c:x val="-3.8153575121689785E-2"/>
                  <c:y val="-1.643640382987957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A4C-417B-849A-8E01A96BCF50}"/>
                </c:ext>
              </c:extLst>
            </c:dLbl>
            <c:dLbl>
              <c:idx val="7"/>
              <c:layout>
                <c:manualLayout>
                  <c:x val="5.9082720967512062E-2"/>
                  <c:y val="-9.1557229557243783E-2"/>
                </c:manualLayout>
              </c:layout>
              <c:tx>
                <c:rich>
                  <a:bodyPr/>
                  <a:lstStyle/>
                  <a:p>
                    <a:pPr>
                      <a:defRPr sz="1200" b="1" baseline="0"/>
                    </a:pPr>
                    <a:r>
                      <a:rPr lang="ru-RU" sz="1200" b="1" baseline="0" dirty="0" smtClean="0"/>
                      <a:t>82 386,1</a:t>
                    </a:r>
                    <a:endParaRPr lang="en-US" sz="1200" b="1" baseline="0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B06-4F3E-842A-2682FD423A5D}"/>
                </c:ext>
              </c:extLst>
            </c:dLbl>
            <c:dLbl>
              <c:idx val="8"/>
              <c:layout>
                <c:manualLayout>
                  <c:x val="7.8256567341113512E-2"/>
                  <c:y val="-7.4162179426049024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/>
                <a:lstStyle/>
                <a:p>
                  <a:pPr>
                    <a:defRPr sz="1200" b="1" baseline="0"/>
                  </a:pPr>
                  <a:endParaRPr lang="ru-RU"/>
                </a:p>
              </c:txPr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1F9-470C-89E3-5AEE4A7BF87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aseline="0"/>
                </a:pPr>
                <a:endParaRPr lang="ru-RU"/>
              </a:p>
            </c:txPr>
            <c:showVal val="1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Лист1!$A$2:$A$6</c:f>
              <c:strCache>
                <c:ptCount val="5"/>
                <c:pt idx="0">
                  <c:v>Общегосударственные расходы</c:v>
                </c:pt>
                <c:pt idx="1">
                  <c:v>Национальная экономика </c:v>
                </c:pt>
                <c:pt idx="2">
                  <c:v>Жилищно-коммунальное хозяйство</c:v>
                </c:pt>
                <c:pt idx="3">
                  <c:v>Охрана окружающей среды</c:v>
                </c:pt>
                <c:pt idx="4">
                  <c:v>Образование</c:v>
                </c:pt>
              </c:strCache>
            </c:strRef>
          </c:cat>
          <c:val>
            <c:numRef>
              <c:f>Лист1!$B$2:$B$6</c:f>
              <c:numCache>
                <c:formatCode>#,##0.0</c:formatCode>
                <c:ptCount val="5"/>
                <c:pt idx="0">
                  <c:v>802.6</c:v>
                </c:pt>
                <c:pt idx="1">
                  <c:v>5982.8</c:v>
                </c:pt>
                <c:pt idx="2">
                  <c:v>14509.2</c:v>
                </c:pt>
                <c:pt idx="3">
                  <c:v>15</c:v>
                </c:pt>
                <c:pt idx="4">
                  <c:v>25.1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1F9-470C-89E3-5AEE4A7BF872}"/>
            </c:ext>
          </c:extLst>
        </c:ser>
      </c:pie3DChart>
      <c:spPr>
        <a:solidFill>
          <a:schemeClr val="accent3">
            <a:lumMod val="40000"/>
            <a:lumOff val="60000"/>
          </a:schemeClr>
        </a:solidFill>
      </c:spPr>
    </c:plotArea>
    <c:legend>
      <c:legendPos val="r"/>
      <c:layout>
        <c:manualLayout>
          <c:xMode val="edge"/>
          <c:yMode val="edge"/>
          <c:x val="0.64446134286744738"/>
          <c:y val="8.9995612253351967E-2"/>
          <c:w val="0.32945103169246154"/>
          <c:h val="0.76712929485433723"/>
        </c:manualLayout>
      </c:layout>
      <c:txPr>
        <a:bodyPr/>
        <a:lstStyle/>
        <a:p>
          <a:pPr>
            <a:defRPr sz="950" b="1" i="1" baseline="0"/>
          </a:pPr>
          <a:endParaRPr lang="ru-RU"/>
        </a:p>
      </c:txPr>
    </c:legend>
    <c:plotVisOnly val="1"/>
    <c:dispBlanksAs val="zero"/>
  </c:chart>
  <c:spPr>
    <a:ln w="38100">
      <a:solidFill>
        <a:srgbClr val="000066"/>
      </a:solidFill>
    </a:ln>
    <a:scene3d>
      <a:camera prst="orthographicFront"/>
      <a:lightRig rig="threePt" dir="t"/>
    </a:scene3d>
    <a:sp3d prstMaterial="flat"/>
  </c:spPr>
  <c:txPr>
    <a:bodyPr/>
    <a:lstStyle/>
    <a:p>
      <a:pPr>
        <a:defRPr sz="1800"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perspective val="30"/>
    </c:view3D>
    <c:sideWall>
      <c:spPr>
        <a:noFill/>
        <a:ln>
          <a:noFill/>
        </a:ln>
        <a:effectLst/>
      </c:spPr>
    </c:sideWall>
    <c:backWall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5.9812594352267906E-2"/>
          <c:y val="7.4116494876329181E-2"/>
          <c:w val="0.47674584359907735"/>
          <c:h val="0.86231718426219972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расходов в разрезе бюджетов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127000" h="63500"/>
            </a:sp3d>
          </c:spPr>
          <c:dPt>
            <c:idx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6A2-4BDB-AB4D-6E89CA5489DE}"/>
              </c:ext>
            </c:extLst>
          </c:dPt>
          <c:dPt>
            <c:idx val="1"/>
            <c:spPr>
              <a:solidFill>
                <a:srgbClr val="15FF7F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6A2-4BDB-AB4D-6E89CA5489DE}"/>
              </c:ext>
            </c:extLst>
          </c:dPt>
          <c:dLbls>
            <c:dLbl>
              <c:idx val="0"/>
              <c:layout>
                <c:manualLayout>
                  <c:x val="2.1969781135429398E-2"/>
                  <c:y val="-0.19100525288856793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23,1%</a:t>
                    </a:r>
                    <a:endParaRPr lang="ru-RU" sz="1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A2-4BDB-AB4D-6E89CA5489DE}"/>
                </c:ext>
              </c:extLst>
            </c:dLbl>
            <c:dLbl>
              <c:idx val="1"/>
              <c:layout>
                <c:manualLayout>
                  <c:x val="1.2910602525645298E-2"/>
                  <c:y val="-0.41236347003110768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A2-4BDB-AB4D-6E89CA5489DE}"/>
                </c:ext>
              </c:extLst>
            </c:dLbl>
            <c:dLbl>
              <c:idx val="2"/>
              <c:layout>
                <c:manualLayout>
                  <c:x val="-6.2247985517949002E-2"/>
                  <c:y val="1.603357202735050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6A2-4BDB-AB4D-6E89CA5489DE}"/>
                </c:ext>
              </c:extLst>
            </c:dLbl>
            <c:numFmt formatCode="0.0%" sourceLinked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бюджеты вышестоящих уровней</c:v>
                </c:pt>
                <c:pt idx="1">
                  <c:v>местный бюджет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0.23100000000000001</c:v>
                </c:pt>
                <c:pt idx="1">
                  <c:v>0.76900000000000068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6A2-4BDB-AB4D-6E89CA5489DE}"/>
            </c:ext>
          </c:extLst>
        </c:ser>
        <c:gapWidth val="100"/>
        <c:shape val="pyramid"/>
        <c:axId val="132925312"/>
        <c:axId val="132926848"/>
        <c:axId val="0"/>
      </c:bar3DChart>
      <c:catAx>
        <c:axId val="132925312"/>
        <c:scaling>
          <c:orientation val="minMax"/>
        </c:scaling>
        <c:delete val="1"/>
        <c:axPos val="b"/>
        <c:numFmt formatCode="General" sourceLinked="0"/>
        <c:tickLblPos val="none"/>
        <c:crossAx val="132926848"/>
        <c:crosses val="autoZero"/>
        <c:auto val="1"/>
        <c:lblAlgn val="ctr"/>
        <c:lblOffset val="100"/>
      </c:catAx>
      <c:valAx>
        <c:axId val="132926848"/>
        <c:scaling>
          <c:orientation val="minMax"/>
        </c:scaling>
        <c:axPos val="l"/>
        <c:majorGridlines/>
        <c:numFmt formatCode="0.00%" sourceLinked="1"/>
        <c:tickLblPos val="nextTo"/>
        <c:crossAx val="132925312"/>
        <c:crosses val="autoZero"/>
        <c:crossBetween val="between"/>
      </c:valAx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68594600599933342"/>
          <c:y val="0.28341946380960059"/>
          <c:w val="0.31270661284550016"/>
          <c:h val="0.5586045994889457"/>
        </c:manualLayout>
      </c:layout>
      <c:spPr>
        <a:solidFill>
          <a:sysClr val="window" lastClr="FFFFFF"/>
        </a:solidFill>
        <a:ln>
          <a:noFill/>
        </a:ln>
        <a:effectLst/>
        <a:scene3d>
          <a:camera prst="orthographicFront"/>
          <a:lightRig rig="chilly" dir="t">
            <a:rot lat="0" lon="0" rev="18480000"/>
          </a:lightRig>
        </a:scene3d>
        <a:sp3d prstMaterial="clear">
          <a:bevelT h="63500"/>
        </a:sp3d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solidFill>
      <a:srgbClr val="CCECFF"/>
    </a:solidFill>
    <a:ln w="38100">
      <a:solidFill>
        <a:sysClr val="window" lastClr="FFFFFF">
          <a:lumMod val="95000"/>
        </a:sysClr>
      </a:solidFill>
    </a:ln>
    <a:effectLst/>
  </c:spPr>
  <c:txPr>
    <a:bodyPr/>
    <a:lstStyle/>
    <a:p>
      <a:pPr>
        <a:defRPr sz="900"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30"/>
    </c:view3D>
    <c:sideWall>
      <c:spPr>
        <a:noFill/>
        <a:ln>
          <a:noFill/>
        </a:ln>
        <a:effectLst/>
      </c:spPr>
    </c:sideWall>
    <c:backWall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5.9812594352267948E-2"/>
          <c:y val="7.4116494876329236E-2"/>
          <c:w val="0.47674584359907735"/>
          <c:h val="0.8623171842621995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расходов в разрезе бюджетов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127000" h="63500"/>
            </a:sp3d>
          </c:spPr>
          <c:dPt>
            <c:idx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6A2-4BDB-AB4D-6E89CA5489DE}"/>
              </c:ext>
            </c:extLst>
          </c:dPt>
          <c:dPt>
            <c:idx val="1"/>
            <c:spPr>
              <a:solidFill>
                <a:srgbClr val="15FF7F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6A2-4BDB-AB4D-6E89CA5489DE}"/>
              </c:ext>
            </c:extLst>
          </c:dPt>
          <c:dLbls>
            <c:dLbl>
              <c:idx val="0"/>
              <c:layout>
                <c:manualLayout>
                  <c:x val="2.1969781135429398E-2"/>
                  <c:y val="-0.24060955032774139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36,7%</a:t>
                    </a:r>
                    <a:endParaRPr lang="ru-RU" sz="1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A2-4BDB-AB4D-6E89CA5489DE}"/>
                </c:ext>
              </c:extLst>
            </c:dLbl>
            <c:dLbl>
              <c:idx val="1"/>
              <c:layout>
                <c:manualLayout>
                  <c:x val="1.6829920132330981E-2"/>
                  <c:y val="-0.3682711469558938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A2-4BDB-AB4D-6E89CA5489DE}"/>
                </c:ext>
              </c:extLst>
            </c:dLbl>
            <c:dLbl>
              <c:idx val="2"/>
              <c:layout>
                <c:manualLayout>
                  <c:x val="-6.2247985517949002E-2"/>
                  <c:y val="1.603357202735050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6A2-4BDB-AB4D-6E89CA5489DE}"/>
                </c:ext>
              </c:extLst>
            </c:dLbl>
            <c:numFmt formatCode="0.0%" sourceLinked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бюджеты вышестоящих уровней</c:v>
                </c:pt>
                <c:pt idx="1">
                  <c:v>местный бюджет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0.36700000000000033</c:v>
                </c:pt>
                <c:pt idx="1">
                  <c:v>0.63300000000000056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6A2-4BDB-AB4D-6E89CA5489DE}"/>
            </c:ext>
          </c:extLst>
        </c:ser>
        <c:gapWidth val="100"/>
        <c:shape val="pyramid"/>
        <c:axId val="132849024"/>
        <c:axId val="132854912"/>
        <c:axId val="0"/>
      </c:bar3DChart>
      <c:catAx>
        <c:axId val="132849024"/>
        <c:scaling>
          <c:orientation val="minMax"/>
        </c:scaling>
        <c:delete val="1"/>
        <c:axPos val="b"/>
        <c:numFmt formatCode="General" sourceLinked="0"/>
        <c:tickLblPos val="none"/>
        <c:crossAx val="132854912"/>
        <c:crosses val="autoZero"/>
        <c:auto val="1"/>
        <c:lblAlgn val="ctr"/>
        <c:lblOffset val="100"/>
      </c:catAx>
      <c:valAx>
        <c:axId val="132854912"/>
        <c:scaling>
          <c:orientation val="minMax"/>
        </c:scaling>
        <c:axPos val="l"/>
        <c:majorGridlines/>
        <c:numFmt formatCode="0.00%" sourceLinked="1"/>
        <c:tickLblPos val="nextTo"/>
        <c:crossAx val="132849024"/>
        <c:crosses val="autoZero"/>
        <c:crossBetween val="between"/>
      </c:valAx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66243010035921934"/>
          <c:y val="0.24483868111876494"/>
          <c:w val="0.31270661284550016"/>
          <c:h val="0.50348919564492756"/>
        </c:manualLayout>
      </c:layout>
      <c:spPr>
        <a:solidFill>
          <a:sysClr val="window" lastClr="FFFFFF"/>
        </a:solidFill>
        <a:ln>
          <a:noFill/>
        </a:ln>
        <a:effectLst/>
        <a:scene3d>
          <a:camera prst="orthographicFront"/>
          <a:lightRig rig="chilly" dir="t">
            <a:rot lat="0" lon="0" rev="18480000"/>
          </a:lightRig>
        </a:scene3d>
        <a:sp3d prstMaterial="clear">
          <a:bevelT h="63500"/>
        </a:sp3d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solidFill>
      <a:srgbClr val="CCECFF"/>
    </a:solidFill>
    <a:ln w="38100">
      <a:solidFill>
        <a:sysClr val="window" lastClr="FFFFFF">
          <a:lumMod val="95000"/>
        </a:sysClr>
      </a:solidFill>
    </a:ln>
    <a:effectLst/>
  </c:spPr>
  <c:txPr>
    <a:bodyPr/>
    <a:lstStyle/>
    <a:p>
      <a:pPr>
        <a:defRPr sz="900"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perspective val="30"/>
    </c:view3D>
    <c:sideWall>
      <c:spPr>
        <a:noFill/>
        <a:ln>
          <a:noFill/>
        </a:ln>
        <a:effectLst/>
      </c:spPr>
    </c:sideWall>
    <c:backWall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5.9812594352267989E-2"/>
          <c:y val="7.4116494876329292E-2"/>
          <c:w val="0.47674584359907735"/>
          <c:h val="0.8623171842621995"/>
        </c:manualLayout>
      </c:layout>
      <c:bar3DChart>
        <c:barDir val="col"/>
        <c:grouping val="stacked"/>
        <c:ser>
          <c:idx val="0"/>
          <c:order val="0"/>
          <c:tx>
            <c:strRef>
              <c:f>Лист1!$B$1</c:f>
              <c:strCache>
                <c:ptCount val="1"/>
                <c:pt idx="0">
                  <c:v>доля расходов в разрезе бюджетов</c:v>
                </c:pt>
              </c:strCache>
            </c:strRef>
          </c:tx>
          <c:spPr>
            <a:scene3d>
              <a:camera prst="orthographicFront"/>
              <a:lightRig rig="threePt" dir="t"/>
            </a:scene3d>
            <a:sp3d prstMaterial="matte">
              <a:bevelT w="127000" h="63500"/>
            </a:sp3d>
          </c:spPr>
          <c:dPt>
            <c:idx val="0"/>
            <c:spPr>
              <a:solidFill>
                <a:srgbClr val="0000FF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6A2-4BDB-AB4D-6E89CA5489DE}"/>
              </c:ext>
            </c:extLst>
          </c:dPt>
          <c:dPt>
            <c:idx val="1"/>
            <c:spPr>
              <a:solidFill>
                <a:srgbClr val="15FF7F"/>
              </a:solidFill>
              <a:ln w="1905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prstMaterial="matte">
                <a:bevelT w="127000" h="63500"/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6A2-4BDB-AB4D-6E89CA5489DE}"/>
              </c:ext>
            </c:extLst>
          </c:dPt>
          <c:dLbls>
            <c:dLbl>
              <c:idx val="0"/>
              <c:layout>
                <c:manualLayout>
                  <c:x val="-1.5461245046846661E-3"/>
                  <c:y val="-0.20753987404177321"/>
                </c:manualLayout>
              </c:layout>
              <c:tx>
                <c:rich>
                  <a:bodyPr/>
                  <a:lstStyle/>
                  <a:p>
                    <a:r>
                      <a:rPr lang="ru-RU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30,5</a:t>
                    </a:r>
                    <a:r>
                      <a:rPr lang="en-US" sz="1400" b="1" dirty="0" smtClean="0">
                        <a:solidFill>
                          <a:schemeClr val="tx2">
                            <a:lumMod val="50000"/>
                          </a:schemeClr>
                        </a:solidFill>
                      </a:rPr>
                      <a:t>%</a:t>
                    </a:r>
                    <a:endParaRPr lang="en-US" sz="1400" b="1" dirty="0">
                      <a:solidFill>
                        <a:schemeClr val="tx2">
                          <a:lumMod val="50000"/>
                        </a:schemeClr>
                      </a:solidFill>
                    </a:endParaRP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6A2-4BDB-AB4D-6E89CA5489DE}"/>
                </c:ext>
              </c:extLst>
            </c:dLbl>
            <c:dLbl>
              <c:idx val="1"/>
              <c:layout>
                <c:manualLayout>
                  <c:x val="3.6426508165759396E-2"/>
                  <c:y val="-0.3737826873403009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6A2-4BDB-AB4D-6E89CA5489DE}"/>
                </c:ext>
              </c:extLst>
            </c:dLbl>
            <c:dLbl>
              <c:idx val="2"/>
              <c:layout>
                <c:manualLayout>
                  <c:x val="-6.2247985517949002E-2"/>
                  <c:y val="1.603357202735050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EF8-4D72-A743-08E81A5A2A5A}"/>
                </c:ext>
              </c:extLst>
            </c:dLbl>
            <c:numFmt formatCode="0.0%" sourceLinked="0"/>
            <c:spPr>
              <a:solidFill>
                <a:schemeClr val="bg1">
                  <a:lumMod val="95000"/>
                </a:schemeClr>
              </a:solidFill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2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Лист1!$A$2:$A$3</c:f>
              <c:strCache>
                <c:ptCount val="2"/>
                <c:pt idx="0">
                  <c:v>бюджеты вышестоящих уровней</c:v>
                </c:pt>
                <c:pt idx="1">
                  <c:v>местный бюджет</c:v>
                </c:pt>
              </c:strCache>
            </c:strRef>
          </c:cat>
          <c:val>
            <c:numRef>
              <c:f>Лист1!$B$2:$B$3</c:f>
              <c:numCache>
                <c:formatCode>0.00%</c:formatCode>
                <c:ptCount val="2"/>
                <c:pt idx="0">
                  <c:v>0.30500000000000033</c:v>
                </c:pt>
                <c:pt idx="1">
                  <c:v>0.69499999999999995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6A2-4BDB-AB4D-6E89CA5489DE}"/>
            </c:ext>
          </c:extLst>
        </c:ser>
        <c:gapWidth val="100"/>
        <c:shape val="pyramid"/>
        <c:axId val="132973696"/>
        <c:axId val="132975232"/>
        <c:axId val="0"/>
      </c:bar3DChart>
      <c:catAx>
        <c:axId val="132973696"/>
        <c:scaling>
          <c:orientation val="minMax"/>
        </c:scaling>
        <c:delete val="1"/>
        <c:axPos val="b"/>
        <c:numFmt formatCode="General" sourceLinked="0"/>
        <c:tickLblPos val="none"/>
        <c:crossAx val="132975232"/>
        <c:crosses val="autoZero"/>
        <c:auto val="1"/>
        <c:lblAlgn val="ctr"/>
        <c:lblOffset val="100"/>
      </c:catAx>
      <c:valAx>
        <c:axId val="132975232"/>
        <c:scaling>
          <c:orientation val="minMax"/>
        </c:scaling>
        <c:axPos val="l"/>
        <c:majorGridlines/>
        <c:numFmt formatCode="0.00%" sourceLinked="1"/>
        <c:tickLblPos val="nextTo"/>
        <c:crossAx val="132973696"/>
        <c:crosses val="autoZero"/>
        <c:crossBetween val="between"/>
      </c:valAx>
    </c:plotArea>
    <c:legend>
      <c:legendPos val="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legendEntry>
      <c:layout>
        <c:manualLayout>
          <c:xMode val="edge"/>
          <c:yMode val="edge"/>
          <c:x val="0.6663494179659426"/>
          <c:y val="0.24483868111876494"/>
          <c:w val="0.32979113431840906"/>
          <c:h val="0.5457596725364382"/>
        </c:manualLayout>
      </c:layout>
      <c:spPr>
        <a:solidFill>
          <a:sysClr val="window" lastClr="FFFFFF"/>
        </a:solidFill>
        <a:ln>
          <a:noFill/>
        </a:ln>
        <a:effectLst/>
        <a:scene3d>
          <a:camera prst="orthographicFront"/>
          <a:lightRig rig="chilly" dir="t">
            <a:rot lat="0" lon="0" rev="18480000"/>
          </a:lightRig>
        </a:scene3d>
        <a:sp3d prstMaterial="clear">
          <a:bevelT h="63500"/>
        </a:sp3d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solidFill>
      <a:srgbClr val="CCECFF"/>
    </a:solidFill>
    <a:ln w="38100">
      <a:solidFill>
        <a:sysClr val="window" lastClr="FFFFFF">
          <a:lumMod val="95000"/>
        </a:sysClr>
      </a:solidFill>
    </a:ln>
    <a:effectLst/>
  </c:spPr>
  <c:txPr>
    <a:bodyPr/>
    <a:lstStyle/>
    <a:p>
      <a:pPr>
        <a:defRPr sz="900"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style val="3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0"/>
          <c:y val="0.14577245040406642"/>
          <c:w val="0.92077082939916965"/>
          <c:h val="0.77020943845418943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0000FF">
                    <a:shade val="30000"/>
                    <a:satMod val="115000"/>
                  </a:srgbClr>
                </a:gs>
                <a:gs pos="50000">
                  <a:srgbClr val="0000FF">
                    <a:shade val="67500"/>
                    <a:satMod val="115000"/>
                  </a:srgbClr>
                </a:gs>
                <a:gs pos="100000">
                  <a:srgbClr val="0000FF">
                    <a:shade val="100000"/>
                    <a:satMod val="115000"/>
                  </a:srgbClr>
                </a:gs>
              </a:gsLst>
              <a:lin ang="8100000" scaled="1"/>
              <a:tileRect/>
            </a:gradFill>
          </c:spPr>
          <c:dPt>
            <c:idx val="0"/>
            <c:spPr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>
                <a:solidFill>
                  <a:srgbClr val="FFCCC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47C9-4790-BE41-189D0014F895}"/>
              </c:ext>
            </c:extLst>
          </c:dPt>
          <c:dPt>
            <c:idx val="1"/>
            <c:spPr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>
                <a:solidFill>
                  <a:srgbClr val="FFCCC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910D-4F87-A1E1-4926C0A4B7A7}"/>
              </c:ext>
            </c:extLst>
          </c:dPt>
          <c:dPt>
            <c:idx val="2"/>
            <c:spPr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>
                <a:solidFill>
                  <a:srgbClr val="FFCCC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910D-4F87-A1E1-4926C0A4B7A7}"/>
              </c:ext>
            </c:extLst>
          </c:dPt>
          <c:dPt>
            <c:idx val="3"/>
            <c:spPr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>
                <a:solidFill>
                  <a:srgbClr val="FFCCC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03FD-451D-9C3C-49205C4FB08B}"/>
              </c:ext>
            </c:extLst>
          </c:dPt>
          <c:dPt>
            <c:idx val="4"/>
            <c:spPr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>
                <a:solidFill>
                  <a:srgbClr val="FFCCC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910D-4F87-A1E1-4926C0A4B7A7}"/>
              </c:ext>
            </c:extLst>
          </c:dPt>
          <c:dPt>
            <c:idx val="5"/>
            <c:spPr>
              <a:gradFill flip="none" rotWithShape="1">
                <a:gsLst>
                  <a:gs pos="0">
                    <a:srgbClr val="0000FF">
                      <a:shade val="30000"/>
                      <a:satMod val="115000"/>
                    </a:srgbClr>
                  </a:gs>
                  <a:gs pos="50000">
                    <a:srgbClr val="0000FF">
                      <a:shade val="67500"/>
                      <a:satMod val="115000"/>
                    </a:srgbClr>
                  </a:gs>
                  <a:gs pos="100000">
                    <a:srgbClr val="0000FF">
                      <a:shade val="100000"/>
                      <a:satMod val="115000"/>
                    </a:srgbClr>
                  </a:gs>
                </a:gsLst>
                <a:lin ang="8100000" scaled="1"/>
                <a:tileRect/>
              </a:gradFill>
              <a:ln>
                <a:solidFill>
                  <a:srgbClr val="FFCCCC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03FD-451D-9C3C-49205C4FB08B}"/>
              </c:ext>
            </c:extLst>
          </c:dPt>
          <c:dLbls>
            <c:dLbl>
              <c:idx val="0"/>
              <c:layout>
                <c:manualLayout>
                  <c:x val="4.7104842043085619E-2"/>
                  <c:y val="-0.11652971098449379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537 207,3</a:t>
                    </a:r>
                    <a:endParaRPr lang="ru-RU" dirty="0"/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7C9-4790-BE41-189D0014F895}"/>
                </c:ext>
              </c:extLst>
            </c:dLbl>
            <c:dLbl>
              <c:idx val="1"/>
              <c:layout>
                <c:manualLayout>
                  <c:x val="5.6808991547524133E-2"/>
                  <c:y val="-0.12263281133014206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716 913,6</a:t>
                    </a:r>
                  </a:p>
                </c:rich>
              </c:tx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10D-4F87-A1E1-4926C0A4B7A7}"/>
                </c:ext>
              </c:extLst>
            </c:dLbl>
            <c:dLbl>
              <c:idx val="2"/>
              <c:layout>
                <c:manualLayout>
                  <c:x val="5.3078212151720892E-2"/>
                  <c:y val="-0.1826653922511074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0D-4F87-A1E1-4926C0A4B7A7}"/>
                </c:ext>
              </c:extLst>
            </c:dLbl>
            <c:dLbl>
              <c:idx val="3"/>
              <c:layout>
                <c:manualLayout>
                  <c:x val="5.8850690157960933E-2"/>
                  <c:y val="-0.1765241663969704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FD-451D-9C3C-49205C4FB08B}"/>
                </c:ext>
              </c:extLst>
            </c:dLbl>
            <c:dLbl>
              <c:idx val="4"/>
              <c:layout>
                <c:manualLayout>
                  <c:x val="5.8751839857683924E-2"/>
                  <c:y val="-0.1875123778517430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0D-4F87-A1E1-4926C0A4B7A7}"/>
                </c:ext>
              </c:extLst>
            </c:dLbl>
            <c:dLbl>
              <c:idx val="5"/>
              <c:layout>
                <c:manualLayout>
                  <c:x val="5.3620594951149132E-2"/>
                  <c:y val="-0.18696926186946378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FD-451D-9C3C-49205C4FB08B}"/>
                </c:ext>
              </c:extLst>
            </c:dLbl>
            <c:dLbl>
              <c:idx val="6"/>
              <c:layout>
                <c:manualLayout>
                  <c:x val="4.6452050531307416E-2"/>
                  <c:y val="-0.18696473338711947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3D0-4DCF-89DD-20A01491D7C3}"/>
                </c:ext>
              </c:extLst>
            </c:dLbl>
            <c:dLbl>
              <c:idx val="7"/>
              <c:layout>
                <c:manualLayout>
                  <c:x val="3.9436611943048427E-2"/>
                  <c:y val="-0.19170575250092994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3D0-4DCF-89DD-20A01491D7C3}"/>
                </c:ext>
              </c:extLst>
            </c:dLbl>
            <c:spPr>
              <a:solidFill>
                <a:schemeClr val="bg1">
                  <a:lumMod val="95000"/>
                </a:schemeClr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  <a:bevelB/>
              </a:sp3d>
            </c:spPr>
            <c:txPr>
              <a:bodyPr rot="0" vert="horz"/>
              <a:lstStyle/>
              <a:p>
                <a:pPr>
                  <a:defRPr sz="1600" b="1">
                    <a:solidFill>
                      <a:schemeClr val="tx1"/>
                    </a:solidFill>
                    <a:effectLst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Лист1!$A$2:$A$9</c:f>
              <c:strCache>
                <c:ptCount val="8"/>
                <c:pt idx="0">
                  <c:v>Ремонт автомобильных дорог</c:v>
                </c:pt>
                <c:pt idx="1">
                  <c:v>Содержание автомобильных дорог</c:v>
                </c:pt>
                <c:pt idx="2">
                  <c:v>Ремонт тротуаров</c:v>
                </c:pt>
                <c:pt idx="3">
                  <c:v>Осуществление пассажирских перевозок, осуществляемых городским наземным электрическим транспортом</c:v>
                </c:pt>
                <c:pt idx="4">
                  <c:v>Межбюджетные трансферты бюджету ЭМР</c:v>
                </c:pt>
                <c:pt idx="5">
                  <c:v>Мероприятия по землеустройству и землепользованию</c:v>
                </c:pt>
                <c:pt idx="6">
                  <c:v>Обустройство локальных участков по сбору ливневых стоков</c:v>
                </c:pt>
                <c:pt idx="7">
                  <c:v>Внепрограммные направления</c:v>
                </c:pt>
              </c:strCache>
            </c:strRef>
          </c:cat>
          <c:val>
            <c:numRef>
              <c:f>Лист1!$B$2:$B$9</c:f>
              <c:numCache>
                <c:formatCode>#,##0.0</c:formatCode>
                <c:ptCount val="8"/>
                <c:pt idx="0">
                  <c:v>537207.30000000005</c:v>
                </c:pt>
                <c:pt idx="1">
                  <c:v>716913.6</c:v>
                </c:pt>
                <c:pt idx="2">
                  <c:v>10764</c:v>
                </c:pt>
                <c:pt idx="3">
                  <c:v>61278.9</c:v>
                </c:pt>
                <c:pt idx="4">
                  <c:v>2883.5</c:v>
                </c:pt>
                <c:pt idx="5">
                  <c:v>1359.3</c:v>
                </c:pt>
                <c:pt idx="6">
                  <c:v>5000</c:v>
                </c:pt>
                <c:pt idx="7">
                  <c:v>5982.9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3FD-451D-9C3C-49205C4FB08B}"/>
            </c:ext>
          </c:extLst>
        </c:ser>
        <c:gapDepth val="0"/>
        <c:shape val="box"/>
        <c:axId val="133067136"/>
        <c:axId val="133068672"/>
        <c:axId val="74808832"/>
      </c:bar3DChart>
      <c:catAx>
        <c:axId val="133067136"/>
        <c:scaling>
          <c:orientation val="minMax"/>
        </c:scaling>
        <c:axPos val="b"/>
        <c:numFmt formatCode="General" sourceLinked="1"/>
        <c:majorTickMark val="none"/>
        <c:tickLblPos val="nextTo"/>
        <c:txPr>
          <a:bodyPr rot="-60000000" vert="horz"/>
          <a:lstStyle/>
          <a:p>
            <a:pPr>
              <a:defRPr sz="1000" b="1" baseline="0"/>
            </a:pPr>
            <a:endParaRPr lang="ru-RU"/>
          </a:p>
        </c:txPr>
        <c:crossAx val="133068672"/>
        <c:crosses val="autoZero"/>
        <c:auto val="1"/>
        <c:lblAlgn val="ctr"/>
        <c:lblOffset val="100"/>
      </c:catAx>
      <c:valAx>
        <c:axId val="133068672"/>
        <c:scaling>
          <c:orientation val="minMax"/>
        </c:scaling>
        <c:delete val="1"/>
        <c:axPos val="l"/>
        <c:majorGridlines>
          <c:spPr>
            <a:ln>
              <a:solidFill>
                <a:prstClr val="black">
                  <a:lumMod val="5000"/>
                  <a:lumOff val="95000"/>
                </a:prstClr>
              </a:solidFill>
            </a:ln>
          </c:spPr>
        </c:majorGridlines>
        <c:numFmt formatCode="#,##0.0" sourceLinked="1"/>
        <c:majorTickMark val="none"/>
        <c:tickLblPos val="none"/>
        <c:crossAx val="133067136"/>
        <c:crosses val="autoZero"/>
        <c:crossBetween val="between"/>
      </c:valAx>
      <c:serAx>
        <c:axId val="74808832"/>
        <c:scaling>
          <c:orientation val="minMax"/>
        </c:scaling>
        <c:delete val="1"/>
        <c:axPos val="b"/>
        <c:majorTickMark val="none"/>
        <c:tickLblPos val="none"/>
        <c:crossAx val="133068672"/>
        <c:crosses val="autoZero"/>
      </c:ser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depthPercent val="100"/>
      <c:rAngAx val="1"/>
    </c:view3D>
    <c:plotArea>
      <c:layout>
        <c:manualLayout>
          <c:layoutTarget val="inner"/>
          <c:xMode val="edge"/>
          <c:yMode val="edge"/>
          <c:x val="3.7786152786941682E-2"/>
          <c:y val="3.7917251618507036E-2"/>
          <c:w val="0.92597916666666669"/>
          <c:h val="0.5675780568032126"/>
        </c:manualLayout>
      </c:layout>
      <c:bar3DChart>
        <c:barDir val="col"/>
        <c:grouping val="standar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gradFill flip="none" rotWithShape="1">
              <a:gsLst>
                <a:gs pos="0">
                  <a:srgbClr val="00B050">
                    <a:shade val="30000"/>
                    <a:satMod val="115000"/>
                  </a:srgbClr>
                </a:gs>
                <a:gs pos="50000">
                  <a:srgbClr val="00B050">
                    <a:shade val="67500"/>
                    <a:satMod val="115000"/>
                  </a:srgbClr>
                </a:gs>
                <a:gs pos="100000">
                  <a:srgbClr val="00B050">
                    <a:shade val="100000"/>
                    <a:satMod val="115000"/>
                  </a:srgbClr>
                </a:gs>
              </a:gsLst>
              <a:lin ang="10800000" scaled="1"/>
              <a:tileRect/>
            </a:gradFill>
            <a:ln>
              <a:solidFill>
                <a:srgbClr val="C00000"/>
              </a:solidFill>
            </a:ln>
          </c:spPr>
          <c:dLbls>
            <c:dLbl>
              <c:idx val="0"/>
              <c:layout>
                <c:manualLayout>
                  <c:x val="2.4188156167979001E-2"/>
                  <c:y val="-7.537680998407583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FAC-43CC-9DA2-F8820A6EFB3D}"/>
                </c:ext>
              </c:extLst>
            </c:dLbl>
            <c:dLbl>
              <c:idx val="1"/>
              <c:layout>
                <c:manualLayout>
                  <c:x val="2.4839977034122853E-2"/>
                  <c:y val="-6.5888049475984145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10D-4F87-A1E1-4926C0A4B7A7}"/>
                </c:ext>
              </c:extLst>
            </c:dLbl>
            <c:dLbl>
              <c:idx val="2"/>
              <c:layout>
                <c:manualLayout>
                  <c:x val="2.7197916666668313E-2"/>
                  <c:y val="-5.4094683924014196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910D-4F87-A1E1-4926C0A4B7A7}"/>
                </c:ext>
              </c:extLst>
            </c:dLbl>
            <c:dLbl>
              <c:idx val="3"/>
              <c:layout>
                <c:manualLayout>
                  <c:x val="2.4744668635170605E-2"/>
                  <c:y val="-6.904093989556717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3FD-451D-9C3C-49205C4FB08B}"/>
                </c:ext>
              </c:extLst>
            </c:dLbl>
            <c:dLbl>
              <c:idx val="4"/>
              <c:layout>
                <c:manualLayout>
                  <c:x val="2.5848753280839895E-2"/>
                  <c:y val="-7.0060733992519594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10D-4F87-A1E1-4926C0A4B7A7}"/>
                </c:ext>
              </c:extLst>
            </c:dLbl>
            <c:dLbl>
              <c:idx val="5"/>
              <c:layout>
                <c:manualLayout>
                  <c:x val="2.7686515748031496E-2"/>
                  <c:y val="-6.2743954375439809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03FD-451D-9C3C-49205C4FB08B}"/>
                </c:ext>
              </c:extLst>
            </c:dLbl>
            <c:dLbl>
              <c:idx val="6"/>
              <c:layout>
                <c:manualLayout>
                  <c:x val="3.0450459317585277E-2"/>
                  <c:y val="-6.376189682627893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3FD-451D-9C3C-49205C4FB08B}"/>
                </c:ext>
              </c:extLst>
            </c:dLbl>
            <c:dLbl>
              <c:idx val="7"/>
              <c:layout>
                <c:manualLayout>
                  <c:x val="2.6041666666668052E-2"/>
                  <c:y val="-6.172925230529936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FAC-43CC-9DA2-F8820A6EFB3D}"/>
                </c:ext>
              </c:extLst>
            </c:dLbl>
            <c:dLbl>
              <c:idx val="8"/>
              <c:layout>
                <c:manualLayout>
                  <c:x val="2.2916666666666672E-2"/>
                  <c:y val="-6.466874051031371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FAC-43CC-9DA2-F8820A6EFB3D}"/>
                </c:ext>
              </c:extLst>
            </c:dLbl>
            <c:dLbl>
              <c:idx val="9"/>
              <c:layout>
                <c:manualLayout>
                  <c:x val="1.9791666666666721E-2"/>
                  <c:y val="-6.760822871532787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FAC-43CC-9DA2-F8820A6EFB3D}"/>
                </c:ext>
              </c:extLst>
            </c:dLbl>
            <c:dLbl>
              <c:idx val="10"/>
              <c:layout>
                <c:manualLayout>
                  <c:x val="2.187500000000166E-2"/>
                  <c:y val="-6.760822871532787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FAC-43CC-9DA2-F8820A6EFB3D}"/>
                </c:ext>
              </c:extLst>
            </c:dLbl>
            <c:dLbl>
              <c:idx val="11"/>
              <c:layout>
                <c:manualLayout>
                  <c:x val="1.8749999999999999E-2"/>
                  <c:y val="-6.760822871532792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FAC-43CC-9DA2-F8820A6EFB3D}"/>
                </c:ext>
              </c:extLst>
            </c:dLbl>
            <c:dLbl>
              <c:idx val="12"/>
              <c:layout>
                <c:manualLayout>
                  <c:x val="2.3958333333333328E-2"/>
                  <c:y val="-6.760822871532792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FAC-43CC-9DA2-F8820A6EFB3D}"/>
                </c:ext>
              </c:extLst>
            </c:dLbl>
            <c:spPr>
              <a:solidFill>
                <a:schemeClr val="bg1"/>
              </a:solidFill>
              <a:ln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 rot="0" vert="horz"/>
              <a:lstStyle/>
              <a:p>
                <a:pPr>
                  <a:defRPr sz="1600" b="1">
                    <a:solidFill>
                      <a:schemeClr val="tx1"/>
                    </a:solidFill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Лист1!$A$2:$A$8</c:f>
              <c:strCache>
                <c:ptCount val="7"/>
                <c:pt idx="0">
                  <c:v>Освещение улиц и улучшение технического состояния электрических линий уличного освещения</c:v>
                </c:pt>
                <c:pt idx="1">
                  <c:v>Благоустройство дворовых и общественных территорий </c:v>
                </c:pt>
                <c:pt idx="2">
                  <c:v>Озеленение и прочие мероприятия по благоустройству</c:v>
                </c:pt>
                <c:pt idx="3">
                  <c:v>Содержание и ремонт жилищного фонда, взносы на капитальный ремонт</c:v>
                </c:pt>
                <c:pt idx="4">
                  <c:v>Организация предоставления ритуальных услуг </c:v>
                </c:pt>
                <c:pt idx="5">
                  <c:v>Реализация мероприятий по реконструкции (модернизации), капитальному ремонту объектов коммунальной инфраструктуры</c:v>
                </c:pt>
                <c:pt idx="6">
                  <c:v>Улучшение экологической обстановки</c:v>
                </c:pt>
              </c:strCache>
            </c:strRef>
          </c:cat>
          <c:val>
            <c:numRef>
              <c:f>Лист1!$B$2:$B$8</c:f>
              <c:numCache>
                <c:formatCode>#,##0.0</c:formatCode>
                <c:ptCount val="7"/>
                <c:pt idx="0">
                  <c:v>90926.5</c:v>
                </c:pt>
                <c:pt idx="1">
                  <c:v>137744.1</c:v>
                </c:pt>
                <c:pt idx="2">
                  <c:v>145245.9</c:v>
                </c:pt>
                <c:pt idx="3">
                  <c:v>7865.6</c:v>
                </c:pt>
                <c:pt idx="4">
                  <c:v>3362.3</c:v>
                </c:pt>
                <c:pt idx="5">
                  <c:v>10000</c:v>
                </c:pt>
                <c:pt idx="6">
                  <c:v>27430.1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03FD-451D-9C3C-49205C4FB08B}"/>
            </c:ext>
          </c:extLst>
        </c:ser>
        <c:gapDepth val="0"/>
        <c:shape val="box"/>
        <c:axId val="133135744"/>
        <c:axId val="133158016"/>
        <c:axId val="132988416"/>
      </c:bar3DChart>
      <c:catAx>
        <c:axId val="133135744"/>
        <c:scaling>
          <c:orientation val="minMax"/>
        </c:scaling>
        <c:axPos val="b"/>
        <c:numFmt formatCode="@" sourceLinked="0"/>
        <c:majorTickMark val="none"/>
        <c:tickLblPos val="nextTo"/>
        <c:spPr>
          <a:ln w="6350">
            <a:solidFill>
              <a:srgbClr val="5B9BD5"/>
            </a:solidFill>
          </a:ln>
        </c:spPr>
        <c:txPr>
          <a:bodyPr rot="0" vert="horz" anchor="ctr" anchorCtr="1"/>
          <a:lstStyle/>
          <a:p>
            <a:pPr>
              <a:defRPr sz="1000" b="1" baseline="0"/>
            </a:pPr>
            <a:endParaRPr lang="ru-RU"/>
          </a:p>
        </c:txPr>
        <c:crossAx val="133158016"/>
        <c:crosses val="autoZero"/>
        <c:auto val="1"/>
        <c:lblAlgn val="ctr"/>
        <c:lblOffset val="100"/>
        <c:tickMarkSkip val="2"/>
      </c:catAx>
      <c:valAx>
        <c:axId val="133158016"/>
        <c:scaling>
          <c:orientation val="minMax"/>
        </c:scaling>
        <c:delete val="1"/>
        <c:axPos val="l"/>
        <c:majorGridlines>
          <c:spPr>
            <a:ln>
              <a:solidFill>
                <a:prstClr val="black">
                  <a:lumMod val="5000"/>
                  <a:lumOff val="95000"/>
                </a:prstClr>
              </a:solidFill>
            </a:ln>
          </c:spPr>
        </c:majorGridlines>
        <c:numFmt formatCode="#,##0.0" sourceLinked="1"/>
        <c:majorTickMark val="none"/>
        <c:tickLblPos val="none"/>
        <c:crossAx val="133135744"/>
        <c:crosses val="autoZero"/>
        <c:crossBetween val="between"/>
      </c:valAx>
      <c:serAx>
        <c:axId val="132988416"/>
        <c:scaling>
          <c:orientation val="minMax"/>
        </c:scaling>
        <c:delete val="1"/>
        <c:axPos val="b"/>
        <c:majorTickMark val="none"/>
        <c:tickLblPos val="none"/>
        <c:crossAx val="133158016"/>
        <c:crosses val="autoZero"/>
      </c:serAx>
    </c:plotArea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57CD310-88E2-491B-A418-CA4C9BE90B4A}" type="doc">
      <dgm:prSet loTypeId="urn:microsoft.com/office/officeart/2005/8/layout/list1" loCatId="list" qsTypeId="urn:microsoft.com/office/officeart/2005/8/quickstyle/simple2" qsCatId="simple" csTypeId="urn:microsoft.com/office/officeart/2005/8/colors/accent5_1" csCatId="accent5" phldr="1"/>
      <dgm:spPr/>
      <dgm:t>
        <a:bodyPr/>
        <a:lstStyle/>
        <a:p>
          <a:endParaRPr lang="ru-RU"/>
        </a:p>
      </dgm:t>
    </dgm:pt>
    <dgm:pt modelId="{3681F82B-6C57-4A6B-B295-FB70FF476F27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1300" dirty="0" smtClean="0">
              <a:solidFill>
                <a:srgbClr val="0000FF"/>
              </a:solidFill>
            </a:rPr>
            <a:t>-  Обеспечение сбалансированности и долгосрочной устойчивости бюджетного процесса</a:t>
          </a:r>
          <a:endParaRPr lang="ru-RU" sz="1300" dirty="0">
            <a:solidFill>
              <a:srgbClr val="0000FF"/>
            </a:solidFill>
            <a:latin typeface="Century Gothic" pitchFamily="34" charset="0"/>
          </a:endParaRPr>
        </a:p>
      </dgm:t>
    </dgm:pt>
    <dgm:pt modelId="{6EB27C67-9EF8-4CA4-B4B0-D2FE7115D0D6}" type="parTrans" cxnId="{5DDAF7A8-C309-4F59-9B26-E2BE70ED3CC9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3FBD1DC4-0CFC-412F-9D9A-7D4C1405375F}" type="sibTrans" cxnId="{5DDAF7A8-C309-4F59-9B26-E2BE70ED3CC9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97E20596-35C5-4A29-9580-F38488C9E6EB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1300" dirty="0" smtClean="0">
              <a:solidFill>
                <a:srgbClr val="0000FF"/>
              </a:solidFill>
            </a:rPr>
            <a:t>- Повышение качества планирования и эффективности расходования бюджетных средств  </a:t>
          </a:r>
          <a:endParaRPr lang="ru-RU" sz="1300" dirty="0">
            <a:solidFill>
              <a:srgbClr val="0000FF"/>
            </a:solidFill>
            <a:latin typeface="Century Gothic" pitchFamily="34" charset="0"/>
          </a:endParaRPr>
        </a:p>
      </dgm:t>
    </dgm:pt>
    <dgm:pt modelId="{9651E5A8-3192-4052-A723-0D2E365094F7}" type="parTrans" cxnId="{57E92CAF-83AF-4071-A909-EDD4C90B5229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1E791F57-0D94-4744-A3AA-818D0E7D2CD5}" type="sibTrans" cxnId="{57E92CAF-83AF-4071-A909-EDD4C90B5229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5483A905-A2E0-4004-BE11-AAE4A9F7C6F4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1300" dirty="0" smtClean="0">
              <a:solidFill>
                <a:srgbClr val="0000FF"/>
              </a:solidFill>
            </a:rPr>
            <a:t>- Повышение эффективности администрирования действующих налоговых и неналоговых доходов бюджета</a:t>
          </a:r>
          <a:endParaRPr lang="ru-RU" sz="1300" dirty="0">
            <a:solidFill>
              <a:srgbClr val="0000FF"/>
            </a:solidFill>
            <a:latin typeface="Century Gothic" pitchFamily="34" charset="0"/>
          </a:endParaRPr>
        </a:p>
      </dgm:t>
    </dgm:pt>
    <dgm:pt modelId="{B821FA10-F495-44C8-8647-EF642EB0723F}" type="parTrans" cxnId="{E1813127-4FF3-4D34-88AF-349111150667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D7484FA7-7A01-4139-8D0D-EC1B01F5068F}" type="sibTrans" cxnId="{E1813127-4FF3-4D34-88AF-349111150667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DBA67FED-212F-41E4-B6C8-48F47735BBD5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1300" dirty="0" smtClean="0">
              <a:solidFill>
                <a:srgbClr val="0000FF"/>
              </a:solidFill>
              <a:latin typeface="Century Gothic" pitchFamily="34" charset="0"/>
            </a:rPr>
            <a:t> - </a:t>
          </a:r>
          <a:r>
            <a:rPr lang="ru-RU" sz="1300" dirty="0" smtClean="0">
              <a:solidFill>
                <a:srgbClr val="0000FF"/>
              </a:solidFill>
            </a:rPr>
            <a:t>Принятие новых расходных обязательств бюджета исключительно при наличии дополнительных доходов  бюджета</a:t>
          </a:r>
          <a:endParaRPr lang="ru-RU" sz="1300" dirty="0">
            <a:solidFill>
              <a:srgbClr val="0000FF"/>
            </a:solidFill>
            <a:latin typeface="Century Gothic" pitchFamily="34" charset="0"/>
          </a:endParaRPr>
        </a:p>
      </dgm:t>
    </dgm:pt>
    <dgm:pt modelId="{D7E5CF5A-7CCE-42D9-A4C9-9A74D450053A}" type="parTrans" cxnId="{5D7CEC36-7449-48A1-B028-E21249E305AD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139B05AE-2750-472A-ADD0-1ED0456F36E1}" type="sibTrans" cxnId="{5D7CEC36-7449-48A1-B028-E21249E305AD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3A0D3BF1-D97F-4691-940F-25A32AA391E3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1300" dirty="0" smtClean="0">
              <a:solidFill>
                <a:srgbClr val="0000FF"/>
              </a:solidFill>
            </a:rPr>
            <a:t>- Совершенствование методов налогового администрирования, повышение уровня ответственности главных администраторов доходов за  выполнением плановых показателей поступления доходов в бюджет</a:t>
          </a:r>
          <a:endParaRPr lang="ru-RU" sz="1300" dirty="0">
            <a:solidFill>
              <a:srgbClr val="0000FF"/>
            </a:solidFill>
            <a:latin typeface="Century Gothic" pitchFamily="34" charset="0"/>
          </a:endParaRPr>
        </a:p>
      </dgm:t>
    </dgm:pt>
    <dgm:pt modelId="{A2ECA6E9-AD75-46C2-8ACB-E0C2311B5707}" type="parTrans" cxnId="{513F40AD-67B9-4F1E-AFC6-23E601911F09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C47E5CAB-BB74-4233-9F03-F001B27D1261}" type="sibTrans" cxnId="{513F40AD-67B9-4F1E-AFC6-23E601911F09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6C414380-E59B-4E35-AD03-58274693F64E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1300" dirty="0" smtClean="0">
              <a:solidFill>
                <a:srgbClr val="0000FF"/>
              </a:solidFill>
            </a:rPr>
            <a:t>- Обеспечение прозрачности и открытости бюджетного планирования</a:t>
          </a:r>
          <a:endParaRPr lang="ru-RU" sz="1300" dirty="0">
            <a:solidFill>
              <a:srgbClr val="0000FF"/>
            </a:solidFill>
            <a:latin typeface="Century Gothic" pitchFamily="34" charset="0"/>
          </a:endParaRPr>
        </a:p>
      </dgm:t>
    </dgm:pt>
    <dgm:pt modelId="{B579C787-87C8-44B1-AC0F-A6EFD96AB1EA}" type="parTrans" cxnId="{B91D4085-A12E-4873-8F1A-98D3E53D31ED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5AE05EC0-8751-453A-B2F0-0C0E42421B27}" type="sibTrans" cxnId="{B91D4085-A12E-4873-8F1A-98D3E53D31ED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3836D09D-9BA3-4C26-9E40-28EC290C0D66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1300" dirty="0" smtClean="0">
              <a:solidFill>
                <a:srgbClr val="0000FF"/>
              </a:solidFill>
            </a:rPr>
            <a:t>- Повышение эффективности управления муниципальной собственностью </a:t>
          </a:r>
          <a:endParaRPr lang="ru-RU" sz="1300" dirty="0">
            <a:solidFill>
              <a:srgbClr val="0000FF"/>
            </a:solidFill>
            <a:latin typeface="Century Gothic" pitchFamily="34" charset="0"/>
          </a:endParaRPr>
        </a:p>
      </dgm:t>
    </dgm:pt>
    <dgm:pt modelId="{A2C7F02A-F328-4410-8C08-9EBEF74C839D}" type="parTrans" cxnId="{3F33D1A8-2C52-4331-AAEF-8CB61595EC71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5F2AABE0-E6D5-43C8-B6BA-04DBD571D787}" type="sibTrans" cxnId="{3F33D1A8-2C52-4331-AAEF-8CB61595EC71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D99DE69C-3C75-4533-B816-6977330F39FD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1300" dirty="0" smtClean="0">
              <a:solidFill>
                <a:srgbClr val="0000FF"/>
              </a:solidFill>
            </a:rPr>
            <a:t>- Привлечение в бюджет дополнительных межбюджетных трансфертов из иных бюджетов бюджетной системы Российской Федерации </a:t>
          </a:r>
          <a:endParaRPr lang="ru-RU" sz="1300" dirty="0">
            <a:solidFill>
              <a:srgbClr val="0000FF"/>
            </a:solidFill>
            <a:latin typeface="Century Gothic" pitchFamily="34" charset="0"/>
          </a:endParaRPr>
        </a:p>
      </dgm:t>
    </dgm:pt>
    <dgm:pt modelId="{CDB02A19-59A9-46C7-8F63-3EE2C84C4271}" type="parTrans" cxnId="{5343FD4D-03E6-4A2C-A455-AFA301C4DE3B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269A531E-AA77-450B-8C27-F8F478DADF7A}" type="sibTrans" cxnId="{5343FD4D-03E6-4A2C-A455-AFA301C4DE3B}">
      <dgm:prSet/>
      <dgm:spPr/>
      <dgm:t>
        <a:bodyPr/>
        <a:lstStyle/>
        <a:p>
          <a:endParaRPr lang="ru-RU" sz="1200">
            <a:latin typeface="Century Gothic" pitchFamily="34" charset="0"/>
          </a:endParaRPr>
        </a:p>
      </dgm:t>
    </dgm:pt>
    <dgm:pt modelId="{CF891322-352E-43DC-B288-2091AC81CE8B}">
      <dgm:prSet phldrT="[Текст]" custT="1"/>
      <dgm:spPr>
        <a:solidFill>
          <a:schemeClr val="bg1">
            <a:lumMod val="95000"/>
          </a:schemeClr>
        </a:solidFill>
      </dgm:spPr>
      <dgm:t>
        <a:bodyPr/>
        <a:lstStyle/>
        <a:p>
          <a:r>
            <a:rPr lang="ru-RU" sz="1300" dirty="0" smtClean="0">
              <a:solidFill>
                <a:srgbClr val="0000FF"/>
              </a:solidFill>
            </a:rPr>
            <a:t>- Повышение качества управления </a:t>
          </a:r>
          <a:r>
            <a:rPr lang="ru-RU" sz="1300" smtClean="0">
              <a:solidFill>
                <a:srgbClr val="0000FF"/>
              </a:solidFill>
            </a:rPr>
            <a:t>муниципальными программами, </a:t>
          </a:r>
          <a:r>
            <a:rPr lang="ru-RU" sz="1300" dirty="0" smtClean="0">
              <a:solidFill>
                <a:srgbClr val="0000FF"/>
              </a:solidFill>
            </a:rPr>
            <a:t>обеспечение надлежащего контроля за своевременностью и полнотой достижения заявленных результатов</a:t>
          </a:r>
          <a:endParaRPr lang="ru-RU" sz="1300" dirty="0">
            <a:solidFill>
              <a:srgbClr val="0000FF"/>
            </a:solidFill>
            <a:latin typeface="Century Gothic" pitchFamily="34" charset="0"/>
          </a:endParaRPr>
        </a:p>
      </dgm:t>
    </dgm:pt>
    <dgm:pt modelId="{73E83880-7833-408D-B40C-72206662F43E}" type="parTrans" cxnId="{2B94D1B0-2556-4104-AC1D-390C23A3D0CB}">
      <dgm:prSet/>
      <dgm:spPr/>
      <dgm:t>
        <a:bodyPr/>
        <a:lstStyle/>
        <a:p>
          <a:endParaRPr lang="ru-RU"/>
        </a:p>
      </dgm:t>
    </dgm:pt>
    <dgm:pt modelId="{4815F9F9-FE68-4A22-B899-9BE04EF6DCDA}" type="sibTrans" cxnId="{2B94D1B0-2556-4104-AC1D-390C23A3D0CB}">
      <dgm:prSet/>
      <dgm:spPr/>
      <dgm:t>
        <a:bodyPr/>
        <a:lstStyle/>
        <a:p>
          <a:endParaRPr lang="ru-RU"/>
        </a:p>
      </dgm:t>
    </dgm:pt>
    <dgm:pt modelId="{79613BA1-0E9C-4729-B550-7974C3B9A003}" type="pres">
      <dgm:prSet presAssocID="{A57CD310-88E2-491B-A418-CA4C9BE90B4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3E74B18-B5D6-40EF-A867-8ED1177BF222}" type="pres">
      <dgm:prSet presAssocID="{3681F82B-6C57-4A6B-B295-FB70FF476F27}" presName="parentLin" presStyleCnt="0"/>
      <dgm:spPr/>
      <dgm:t>
        <a:bodyPr/>
        <a:lstStyle/>
        <a:p>
          <a:endParaRPr lang="ru-RU"/>
        </a:p>
      </dgm:t>
    </dgm:pt>
    <dgm:pt modelId="{FB93EBDF-0A02-4B5E-AB3B-3F5576024C08}" type="pres">
      <dgm:prSet presAssocID="{3681F82B-6C57-4A6B-B295-FB70FF476F27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63D81224-76DB-46F5-8F4E-741E562D425E}" type="pres">
      <dgm:prSet presAssocID="{3681F82B-6C57-4A6B-B295-FB70FF476F27}" presName="parentText" presStyleLbl="node1" presStyleIdx="0" presStyleCnt="9" custScaleX="1305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D2A4CAD-26F8-4D35-BF41-099F001D72CD}" type="pres">
      <dgm:prSet presAssocID="{3681F82B-6C57-4A6B-B295-FB70FF476F27}" presName="negativeSpace" presStyleCnt="0"/>
      <dgm:spPr/>
      <dgm:t>
        <a:bodyPr/>
        <a:lstStyle/>
        <a:p>
          <a:endParaRPr lang="ru-RU"/>
        </a:p>
      </dgm:t>
    </dgm:pt>
    <dgm:pt modelId="{7E33F850-C6AA-4416-94A9-07C191B3B843}" type="pres">
      <dgm:prSet presAssocID="{3681F82B-6C57-4A6B-B295-FB70FF476F27}" presName="childText" presStyleLbl="conFgAcc1" presStyleIdx="0" presStyleCnt="9">
        <dgm:presLayoutVars>
          <dgm:bulletEnabled val="1"/>
        </dgm:presLayoutVars>
      </dgm:prSet>
      <dgm:spPr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</dgm:spPr>
      <dgm:t>
        <a:bodyPr/>
        <a:lstStyle/>
        <a:p>
          <a:endParaRPr lang="ru-RU"/>
        </a:p>
      </dgm:t>
    </dgm:pt>
    <dgm:pt modelId="{9E3E7982-C13A-4630-968E-E9427681875E}" type="pres">
      <dgm:prSet presAssocID="{3FBD1DC4-0CFC-412F-9D9A-7D4C1405375F}" presName="spaceBetweenRectangles" presStyleCnt="0"/>
      <dgm:spPr/>
      <dgm:t>
        <a:bodyPr/>
        <a:lstStyle/>
        <a:p>
          <a:endParaRPr lang="ru-RU"/>
        </a:p>
      </dgm:t>
    </dgm:pt>
    <dgm:pt modelId="{ABF760EA-FFF9-4FEA-8F4A-7880FD12AD51}" type="pres">
      <dgm:prSet presAssocID="{97E20596-35C5-4A29-9580-F38488C9E6EB}" presName="parentLin" presStyleCnt="0"/>
      <dgm:spPr/>
      <dgm:t>
        <a:bodyPr/>
        <a:lstStyle/>
        <a:p>
          <a:endParaRPr lang="ru-RU"/>
        </a:p>
      </dgm:t>
    </dgm:pt>
    <dgm:pt modelId="{FF05F9A1-1428-462C-BB0D-5C0B2055E6F7}" type="pres">
      <dgm:prSet presAssocID="{97E20596-35C5-4A29-9580-F38488C9E6EB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254B8E9C-3331-4F8F-8338-BB8F5C79294D}" type="pres">
      <dgm:prSet presAssocID="{97E20596-35C5-4A29-9580-F38488C9E6EB}" presName="parentText" presStyleLbl="node1" presStyleIdx="1" presStyleCnt="9" custScaleX="1305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705628E-0C00-4DA0-987A-413E33B48B7F}" type="pres">
      <dgm:prSet presAssocID="{97E20596-35C5-4A29-9580-F38488C9E6EB}" presName="negativeSpace" presStyleCnt="0"/>
      <dgm:spPr/>
      <dgm:t>
        <a:bodyPr/>
        <a:lstStyle/>
        <a:p>
          <a:endParaRPr lang="ru-RU"/>
        </a:p>
      </dgm:t>
    </dgm:pt>
    <dgm:pt modelId="{465A3B8E-7C1C-4F10-BB7F-3052699381DB}" type="pres">
      <dgm:prSet presAssocID="{97E20596-35C5-4A29-9580-F38488C9E6EB}" presName="childText" presStyleLbl="conFgAcc1" presStyleIdx="1" presStyleCnt="9">
        <dgm:presLayoutVars>
          <dgm:bulletEnabled val="1"/>
        </dgm:presLayoutVars>
      </dgm:prSet>
      <dgm:spPr>
        <a:solidFill>
          <a:srgbClr val="CCCCFF">
            <a:alpha val="90000"/>
          </a:srgbClr>
        </a:solidFill>
      </dgm:spPr>
      <dgm:t>
        <a:bodyPr/>
        <a:lstStyle/>
        <a:p>
          <a:endParaRPr lang="ru-RU"/>
        </a:p>
      </dgm:t>
    </dgm:pt>
    <dgm:pt modelId="{0DC26BE4-DD3C-4DE0-A663-6D56AE817A6B}" type="pres">
      <dgm:prSet presAssocID="{1E791F57-0D94-4744-A3AA-818D0E7D2CD5}" presName="spaceBetweenRectangles" presStyleCnt="0"/>
      <dgm:spPr/>
      <dgm:t>
        <a:bodyPr/>
        <a:lstStyle/>
        <a:p>
          <a:endParaRPr lang="ru-RU"/>
        </a:p>
      </dgm:t>
    </dgm:pt>
    <dgm:pt modelId="{A7895213-45C1-4DE4-9AD5-CC0B8676D830}" type="pres">
      <dgm:prSet presAssocID="{5483A905-A2E0-4004-BE11-AAE4A9F7C6F4}" presName="parentLin" presStyleCnt="0"/>
      <dgm:spPr/>
      <dgm:t>
        <a:bodyPr/>
        <a:lstStyle/>
        <a:p>
          <a:endParaRPr lang="ru-RU"/>
        </a:p>
      </dgm:t>
    </dgm:pt>
    <dgm:pt modelId="{20688E63-EB12-4837-B26B-EE6619F46356}" type="pres">
      <dgm:prSet presAssocID="{5483A905-A2E0-4004-BE11-AAE4A9F7C6F4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F98D8151-C804-481F-834F-376383B3531A}" type="pres">
      <dgm:prSet presAssocID="{5483A905-A2E0-4004-BE11-AAE4A9F7C6F4}" presName="parentText" presStyleLbl="node1" presStyleIdx="2" presStyleCnt="9" custScaleX="1305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D5A454-D03A-4CC1-BBBF-961B41070B7B}" type="pres">
      <dgm:prSet presAssocID="{5483A905-A2E0-4004-BE11-AAE4A9F7C6F4}" presName="negativeSpace" presStyleCnt="0"/>
      <dgm:spPr/>
      <dgm:t>
        <a:bodyPr/>
        <a:lstStyle/>
        <a:p>
          <a:endParaRPr lang="ru-RU"/>
        </a:p>
      </dgm:t>
    </dgm:pt>
    <dgm:pt modelId="{C21E9D50-6793-43B6-B81B-9E6BA29CDF4D}" type="pres">
      <dgm:prSet presAssocID="{5483A905-A2E0-4004-BE11-AAE4A9F7C6F4}" presName="childText" presStyleLbl="conFgAcc1" presStyleIdx="2" presStyleCnt="9">
        <dgm:presLayoutVars>
          <dgm:bulletEnabled val="1"/>
        </dgm:presLayoutVars>
      </dgm:prSet>
      <dgm:spPr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endParaRPr lang="ru-RU"/>
        </a:p>
      </dgm:t>
    </dgm:pt>
    <dgm:pt modelId="{68AD7D56-F8C2-4CEB-A94D-DB47767D78BE}" type="pres">
      <dgm:prSet presAssocID="{D7484FA7-7A01-4139-8D0D-EC1B01F5068F}" presName="spaceBetweenRectangles" presStyleCnt="0"/>
      <dgm:spPr/>
      <dgm:t>
        <a:bodyPr/>
        <a:lstStyle/>
        <a:p>
          <a:endParaRPr lang="ru-RU"/>
        </a:p>
      </dgm:t>
    </dgm:pt>
    <dgm:pt modelId="{B0D4A3A4-A661-4DCE-9D0A-33862ABDEE62}" type="pres">
      <dgm:prSet presAssocID="{3A0D3BF1-D97F-4691-940F-25A32AA391E3}" presName="parentLin" presStyleCnt="0"/>
      <dgm:spPr/>
      <dgm:t>
        <a:bodyPr/>
        <a:lstStyle/>
        <a:p>
          <a:endParaRPr lang="ru-RU"/>
        </a:p>
      </dgm:t>
    </dgm:pt>
    <dgm:pt modelId="{7464F26A-CC9D-47C0-B240-3C32F412D81C}" type="pres">
      <dgm:prSet presAssocID="{3A0D3BF1-D97F-4691-940F-25A32AA391E3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C6950D81-BEDC-4D4F-8C12-459BC9B6CA25}" type="pres">
      <dgm:prSet presAssocID="{3A0D3BF1-D97F-4691-940F-25A32AA391E3}" presName="parentText" presStyleLbl="node1" presStyleIdx="3" presStyleCnt="9" custScaleX="1305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DCCE26-434E-4ABD-93BC-7265C4784F64}" type="pres">
      <dgm:prSet presAssocID="{3A0D3BF1-D97F-4691-940F-25A32AA391E3}" presName="negativeSpace" presStyleCnt="0"/>
      <dgm:spPr/>
      <dgm:t>
        <a:bodyPr/>
        <a:lstStyle/>
        <a:p>
          <a:endParaRPr lang="ru-RU"/>
        </a:p>
      </dgm:t>
    </dgm:pt>
    <dgm:pt modelId="{4C8523A6-74F5-4C5C-B337-891102F0E81E}" type="pres">
      <dgm:prSet presAssocID="{3A0D3BF1-D97F-4691-940F-25A32AA391E3}" presName="childText" presStyleLbl="conFgAcc1" presStyleIdx="3" presStyleCnt="9">
        <dgm:presLayoutVars>
          <dgm:bulletEnabled val="1"/>
        </dgm:presLayoutVars>
      </dgm:prSet>
      <dgm:spPr>
        <a:solidFill>
          <a:srgbClr val="CCCCFF">
            <a:alpha val="90000"/>
          </a:srgbClr>
        </a:solidFill>
      </dgm:spPr>
      <dgm:t>
        <a:bodyPr/>
        <a:lstStyle/>
        <a:p>
          <a:endParaRPr lang="ru-RU"/>
        </a:p>
      </dgm:t>
    </dgm:pt>
    <dgm:pt modelId="{AB13413A-1520-4B7A-ABCB-FACE571B5253}" type="pres">
      <dgm:prSet presAssocID="{C47E5CAB-BB74-4233-9F03-F001B27D1261}" presName="spaceBetweenRectangles" presStyleCnt="0"/>
      <dgm:spPr/>
      <dgm:t>
        <a:bodyPr/>
        <a:lstStyle/>
        <a:p>
          <a:endParaRPr lang="ru-RU"/>
        </a:p>
      </dgm:t>
    </dgm:pt>
    <dgm:pt modelId="{DFF9851E-A1A8-426F-BFE3-B7BF78C1034F}" type="pres">
      <dgm:prSet presAssocID="{6C414380-E59B-4E35-AD03-58274693F64E}" presName="parentLin" presStyleCnt="0"/>
      <dgm:spPr/>
      <dgm:t>
        <a:bodyPr/>
        <a:lstStyle/>
        <a:p>
          <a:endParaRPr lang="ru-RU"/>
        </a:p>
      </dgm:t>
    </dgm:pt>
    <dgm:pt modelId="{2FA05D4C-7238-4EBE-A656-43601992CEA7}" type="pres">
      <dgm:prSet presAssocID="{6C414380-E59B-4E35-AD03-58274693F64E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2DF53F5F-73A8-4469-A305-61A22AB64B46}" type="pres">
      <dgm:prSet presAssocID="{6C414380-E59B-4E35-AD03-58274693F64E}" presName="parentText" presStyleLbl="node1" presStyleIdx="4" presStyleCnt="9" custScaleX="130560" custScaleY="804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5C39FD-8778-4DDB-AFAB-FA27386D4C57}" type="pres">
      <dgm:prSet presAssocID="{6C414380-E59B-4E35-AD03-58274693F64E}" presName="negativeSpace" presStyleCnt="0"/>
      <dgm:spPr/>
      <dgm:t>
        <a:bodyPr/>
        <a:lstStyle/>
        <a:p>
          <a:endParaRPr lang="ru-RU"/>
        </a:p>
      </dgm:t>
    </dgm:pt>
    <dgm:pt modelId="{023B80D1-2EB6-4FF1-BB70-4136C77F86AD}" type="pres">
      <dgm:prSet presAssocID="{6C414380-E59B-4E35-AD03-58274693F64E}" presName="childText" presStyleLbl="conFgAcc1" presStyleIdx="4" presStyleCnt="9">
        <dgm:presLayoutVars>
          <dgm:bulletEnabled val="1"/>
        </dgm:presLayoutVars>
      </dgm:prSet>
      <dgm:spPr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endParaRPr lang="ru-RU"/>
        </a:p>
      </dgm:t>
    </dgm:pt>
    <dgm:pt modelId="{D7229D85-1158-49DE-A5CB-43C67706B2F9}" type="pres">
      <dgm:prSet presAssocID="{5AE05EC0-8751-453A-B2F0-0C0E42421B27}" presName="spaceBetweenRectangles" presStyleCnt="0"/>
      <dgm:spPr/>
      <dgm:t>
        <a:bodyPr/>
        <a:lstStyle/>
        <a:p>
          <a:endParaRPr lang="ru-RU"/>
        </a:p>
      </dgm:t>
    </dgm:pt>
    <dgm:pt modelId="{592A17D0-A481-43D6-9EB0-492E3B47B842}" type="pres">
      <dgm:prSet presAssocID="{3836D09D-9BA3-4C26-9E40-28EC290C0D66}" presName="parentLin" presStyleCnt="0"/>
      <dgm:spPr/>
      <dgm:t>
        <a:bodyPr/>
        <a:lstStyle/>
        <a:p>
          <a:endParaRPr lang="ru-RU"/>
        </a:p>
      </dgm:t>
    </dgm:pt>
    <dgm:pt modelId="{72F0C2B4-CB2A-46B4-82A6-1E2F0B5E8F4F}" type="pres">
      <dgm:prSet presAssocID="{3836D09D-9BA3-4C26-9E40-28EC290C0D66}" presName="parentLeftMargin" presStyleLbl="node1" presStyleIdx="4" presStyleCnt="9"/>
      <dgm:spPr/>
      <dgm:t>
        <a:bodyPr/>
        <a:lstStyle/>
        <a:p>
          <a:endParaRPr lang="ru-RU"/>
        </a:p>
      </dgm:t>
    </dgm:pt>
    <dgm:pt modelId="{26C08826-980B-430B-BCA0-76C4406FB79F}" type="pres">
      <dgm:prSet presAssocID="{3836D09D-9BA3-4C26-9E40-28EC290C0D66}" presName="parentText" presStyleLbl="node1" presStyleIdx="5" presStyleCnt="9" custScaleX="130560" custScaleY="697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69A53C-31AE-421A-93E5-B9FC8B628711}" type="pres">
      <dgm:prSet presAssocID="{3836D09D-9BA3-4C26-9E40-28EC290C0D66}" presName="negativeSpace" presStyleCnt="0"/>
      <dgm:spPr/>
      <dgm:t>
        <a:bodyPr/>
        <a:lstStyle/>
        <a:p>
          <a:endParaRPr lang="ru-RU"/>
        </a:p>
      </dgm:t>
    </dgm:pt>
    <dgm:pt modelId="{24FF2EB3-119A-43E5-B70F-E10063CD13D1}" type="pres">
      <dgm:prSet presAssocID="{3836D09D-9BA3-4C26-9E40-28EC290C0D66}" presName="childText" presStyleLbl="conFgAcc1" presStyleIdx="5" presStyleCnt="9">
        <dgm:presLayoutVars>
          <dgm:bulletEnabled val="1"/>
        </dgm:presLayoutVars>
      </dgm:prSet>
      <dgm:spPr>
        <a:solidFill>
          <a:srgbClr val="CCCCFF">
            <a:alpha val="90000"/>
          </a:srgbClr>
        </a:solidFill>
      </dgm:spPr>
      <dgm:t>
        <a:bodyPr/>
        <a:lstStyle/>
        <a:p>
          <a:endParaRPr lang="ru-RU"/>
        </a:p>
      </dgm:t>
    </dgm:pt>
    <dgm:pt modelId="{BF6F251D-F17E-4EC5-AC0C-14848CF6FF35}" type="pres">
      <dgm:prSet presAssocID="{5F2AABE0-E6D5-43C8-B6BA-04DBD571D787}" presName="spaceBetweenRectangles" presStyleCnt="0"/>
      <dgm:spPr/>
      <dgm:t>
        <a:bodyPr/>
        <a:lstStyle/>
        <a:p>
          <a:endParaRPr lang="ru-RU"/>
        </a:p>
      </dgm:t>
    </dgm:pt>
    <dgm:pt modelId="{3BA8344B-B45E-44E8-B395-49EED1AD7131}" type="pres">
      <dgm:prSet presAssocID="{D99DE69C-3C75-4533-B816-6977330F39FD}" presName="parentLin" presStyleCnt="0"/>
      <dgm:spPr/>
      <dgm:t>
        <a:bodyPr/>
        <a:lstStyle/>
        <a:p>
          <a:endParaRPr lang="ru-RU"/>
        </a:p>
      </dgm:t>
    </dgm:pt>
    <dgm:pt modelId="{6DAE0B59-DA6B-45C2-BA4C-56F4E62BD717}" type="pres">
      <dgm:prSet presAssocID="{D99DE69C-3C75-4533-B816-6977330F39FD}" presName="parentLeftMargin" presStyleLbl="node1" presStyleIdx="5" presStyleCnt="9"/>
      <dgm:spPr/>
      <dgm:t>
        <a:bodyPr/>
        <a:lstStyle/>
        <a:p>
          <a:endParaRPr lang="ru-RU"/>
        </a:p>
      </dgm:t>
    </dgm:pt>
    <dgm:pt modelId="{59F4C85D-E1BC-4ABE-9FC5-4620E524CC35}" type="pres">
      <dgm:prSet presAssocID="{D99DE69C-3C75-4533-B816-6977330F39FD}" presName="parentText" presStyleLbl="node1" presStyleIdx="6" presStyleCnt="9" custScaleX="130560" custScaleY="925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1D0751-FD84-45E9-A8A3-059F2B79D2D2}" type="pres">
      <dgm:prSet presAssocID="{D99DE69C-3C75-4533-B816-6977330F39FD}" presName="negativeSpace" presStyleCnt="0"/>
      <dgm:spPr/>
      <dgm:t>
        <a:bodyPr/>
        <a:lstStyle/>
        <a:p>
          <a:endParaRPr lang="ru-RU"/>
        </a:p>
      </dgm:t>
    </dgm:pt>
    <dgm:pt modelId="{6EDC4B2A-9D9A-48E7-9961-823068E1B17A}" type="pres">
      <dgm:prSet presAssocID="{D99DE69C-3C75-4533-B816-6977330F39FD}" presName="childText" presStyleLbl="conFgAcc1" presStyleIdx="6" presStyleCnt="9">
        <dgm:presLayoutVars>
          <dgm:bulletEnabled val="1"/>
        </dgm:presLayoutVars>
      </dgm:prSet>
      <dgm:spPr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endParaRPr lang="ru-RU"/>
        </a:p>
      </dgm:t>
    </dgm:pt>
    <dgm:pt modelId="{85A8156D-7B98-44E1-844E-B48A4596C431}" type="pres">
      <dgm:prSet presAssocID="{269A531E-AA77-450B-8C27-F8F478DADF7A}" presName="spaceBetweenRectangles" presStyleCnt="0"/>
      <dgm:spPr/>
      <dgm:t>
        <a:bodyPr/>
        <a:lstStyle/>
        <a:p>
          <a:endParaRPr lang="ru-RU"/>
        </a:p>
      </dgm:t>
    </dgm:pt>
    <dgm:pt modelId="{B6109EE8-4861-4686-9A5F-BB49882827AC}" type="pres">
      <dgm:prSet presAssocID="{DBA67FED-212F-41E4-B6C8-48F47735BBD5}" presName="parentLin" presStyleCnt="0"/>
      <dgm:spPr/>
      <dgm:t>
        <a:bodyPr/>
        <a:lstStyle/>
        <a:p>
          <a:endParaRPr lang="ru-RU"/>
        </a:p>
      </dgm:t>
    </dgm:pt>
    <dgm:pt modelId="{51E0014E-59AC-422F-8211-37DFF414A6A2}" type="pres">
      <dgm:prSet presAssocID="{DBA67FED-212F-41E4-B6C8-48F47735BBD5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0C815D0B-7CEA-4021-A791-C70F72099CDE}" type="pres">
      <dgm:prSet presAssocID="{DBA67FED-212F-41E4-B6C8-48F47735BBD5}" presName="parentText" presStyleLbl="node1" presStyleIdx="7" presStyleCnt="9" custScaleX="130560" custScaleY="96597" custLinFactNeighborX="-3209" custLinFactNeighborY="448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76A2A3B-4D08-441D-AF59-B29689861B87}" type="pres">
      <dgm:prSet presAssocID="{DBA67FED-212F-41E4-B6C8-48F47735BBD5}" presName="negativeSpace" presStyleCnt="0"/>
      <dgm:spPr/>
      <dgm:t>
        <a:bodyPr/>
        <a:lstStyle/>
        <a:p>
          <a:endParaRPr lang="ru-RU"/>
        </a:p>
      </dgm:t>
    </dgm:pt>
    <dgm:pt modelId="{AC57FFA1-6888-4BEC-963A-E35E89126C29}" type="pres">
      <dgm:prSet presAssocID="{DBA67FED-212F-41E4-B6C8-48F47735BBD5}" presName="childText" presStyleLbl="conFgAcc1" presStyleIdx="7" presStyleCnt="9">
        <dgm:presLayoutVars>
          <dgm:bulletEnabled val="1"/>
        </dgm:presLayoutVars>
      </dgm:prSet>
      <dgm:spPr>
        <a:solidFill>
          <a:srgbClr val="CCCCFF">
            <a:alpha val="90000"/>
          </a:srgbClr>
        </a:solidFill>
      </dgm:spPr>
      <dgm:t>
        <a:bodyPr/>
        <a:lstStyle/>
        <a:p>
          <a:endParaRPr lang="ru-RU"/>
        </a:p>
      </dgm:t>
    </dgm:pt>
    <dgm:pt modelId="{921ECF19-72C3-4EC5-884E-D654D84AF81C}" type="pres">
      <dgm:prSet presAssocID="{139B05AE-2750-472A-ADD0-1ED0456F36E1}" presName="spaceBetweenRectangles" presStyleCnt="0"/>
      <dgm:spPr/>
    </dgm:pt>
    <dgm:pt modelId="{1A5A5ED5-07CA-4267-86D8-EE7DF6C370C1}" type="pres">
      <dgm:prSet presAssocID="{CF891322-352E-43DC-B288-2091AC81CE8B}" presName="parentLin" presStyleCnt="0"/>
      <dgm:spPr/>
    </dgm:pt>
    <dgm:pt modelId="{640466A5-1BF7-472D-BE49-29F50B79A756}" type="pres">
      <dgm:prSet presAssocID="{CF891322-352E-43DC-B288-2091AC81CE8B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0B95C1B1-927B-485B-8DF9-2779F18152F3}" type="pres">
      <dgm:prSet presAssocID="{CF891322-352E-43DC-B288-2091AC81CE8B}" presName="parentText" presStyleLbl="node1" presStyleIdx="8" presStyleCnt="9" custScaleX="129999" custLinFactNeighborX="1155" custLinFactNeighborY="43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16075D-781D-42F4-A2ED-ABA1BB949AA7}" type="pres">
      <dgm:prSet presAssocID="{CF891322-352E-43DC-B288-2091AC81CE8B}" presName="negativeSpace" presStyleCnt="0"/>
      <dgm:spPr/>
    </dgm:pt>
    <dgm:pt modelId="{56D2E29D-145F-4096-98A2-66892E26B2E9}" type="pres">
      <dgm:prSet presAssocID="{CF891322-352E-43DC-B288-2091AC81CE8B}" presName="childText" presStyleLbl="conFgAcc1" presStyleIdx="8" presStyleCnt="9">
        <dgm:presLayoutVars>
          <dgm:bulletEnabled val="1"/>
        </dgm:presLayoutVars>
      </dgm:prSet>
      <dgm:spPr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endParaRPr lang="ru-RU"/>
        </a:p>
      </dgm:t>
    </dgm:pt>
  </dgm:ptLst>
  <dgm:cxnLst>
    <dgm:cxn modelId="{031A4481-AC4B-4B07-90EF-B431794926EF}" type="presOf" srcId="{CF891322-352E-43DC-B288-2091AC81CE8B}" destId="{0B95C1B1-927B-485B-8DF9-2779F18152F3}" srcOrd="1" destOrd="0" presId="urn:microsoft.com/office/officeart/2005/8/layout/list1"/>
    <dgm:cxn modelId="{5D7CEC36-7449-48A1-B028-E21249E305AD}" srcId="{A57CD310-88E2-491B-A418-CA4C9BE90B4A}" destId="{DBA67FED-212F-41E4-B6C8-48F47735BBD5}" srcOrd="7" destOrd="0" parTransId="{D7E5CF5A-7CCE-42D9-A4C9-9A74D450053A}" sibTransId="{139B05AE-2750-472A-ADD0-1ED0456F36E1}"/>
    <dgm:cxn modelId="{3F33D1A8-2C52-4331-AAEF-8CB61595EC71}" srcId="{A57CD310-88E2-491B-A418-CA4C9BE90B4A}" destId="{3836D09D-9BA3-4C26-9E40-28EC290C0D66}" srcOrd="5" destOrd="0" parTransId="{A2C7F02A-F328-4410-8C08-9EBEF74C839D}" sibTransId="{5F2AABE0-E6D5-43C8-B6BA-04DBD571D787}"/>
    <dgm:cxn modelId="{979DAB07-DC1F-4812-B304-CF81A01C7713}" type="presOf" srcId="{3836D09D-9BA3-4C26-9E40-28EC290C0D66}" destId="{72F0C2B4-CB2A-46B4-82A6-1E2F0B5E8F4F}" srcOrd="0" destOrd="0" presId="urn:microsoft.com/office/officeart/2005/8/layout/list1"/>
    <dgm:cxn modelId="{AF91A484-A8A1-4C04-A29F-A361D90091FF}" type="presOf" srcId="{DBA67FED-212F-41E4-B6C8-48F47735BBD5}" destId="{0C815D0B-7CEA-4021-A791-C70F72099CDE}" srcOrd="1" destOrd="0" presId="urn:microsoft.com/office/officeart/2005/8/layout/list1"/>
    <dgm:cxn modelId="{E2D9B69D-F6AA-47C5-A7F3-CDB5AE50F1ED}" type="presOf" srcId="{97E20596-35C5-4A29-9580-F38488C9E6EB}" destId="{FF05F9A1-1428-462C-BB0D-5C0B2055E6F7}" srcOrd="0" destOrd="0" presId="urn:microsoft.com/office/officeart/2005/8/layout/list1"/>
    <dgm:cxn modelId="{513F40AD-67B9-4F1E-AFC6-23E601911F09}" srcId="{A57CD310-88E2-491B-A418-CA4C9BE90B4A}" destId="{3A0D3BF1-D97F-4691-940F-25A32AA391E3}" srcOrd="3" destOrd="0" parTransId="{A2ECA6E9-AD75-46C2-8ACB-E0C2311B5707}" sibTransId="{C47E5CAB-BB74-4233-9F03-F001B27D1261}"/>
    <dgm:cxn modelId="{4950CC6D-97B6-44C3-A1E2-7E42F212DFC8}" type="presOf" srcId="{3681F82B-6C57-4A6B-B295-FB70FF476F27}" destId="{FB93EBDF-0A02-4B5E-AB3B-3F5576024C08}" srcOrd="0" destOrd="0" presId="urn:microsoft.com/office/officeart/2005/8/layout/list1"/>
    <dgm:cxn modelId="{9186BEAD-D522-4C12-9FA9-18A056F4E806}" type="presOf" srcId="{D99DE69C-3C75-4533-B816-6977330F39FD}" destId="{59F4C85D-E1BC-4ABE-9FC5-4620E524CC35}" srcOrd="1" destOrd="0" presId="urn:microsoft.com/office/officeart/2005/8/layout/list1"/>
    <dgm:cxn modelId="{30151553-0275-4B4A-A437-971A7D79DF3A}" type="presOf" srcId="{5483A905-A2E0-4004-BE11-AAE4A9F7C6F4}" destId="{20688E63-EB12-4837-B26B-EE6619F46356}" srcOrd="0" destOrd="0" presId="urn:microsoft.com/office/officeart/2005/8/layout/list1"/>
    <dgm:cxn modelId="{E1813127-4FF3-4D34-88AF-349111150667}" srcId="{A57CD310-88E2-491B-A418-CA4C9BE90B4A}" destId="{5483A905-A2E0-4004-BE11-AAE4A9F7C6F4}" srcOrd="2" destOrd="0" parTransId="{B821FA10-F495-44C8-8647-EF642EB0723F}" sibTransId="{D7484FA7-7A01-4139-8D0D-EC1B01F5068F}"/>
    <dgm:cxn modelId="{75843780-F3AF-420F-A684-BE2EFDEFD0EB}" type="presOf" srcId="{3A0D3BF1-D97F-4691-940F-25A32AA391E3}" destId="{C6950D81-BEDC-4D4F-8C12-459BC9B6CA25}" srcOrd="1" destOrd="0" presId="urn:microsoft.com/office/officeart/2005/8/layout/list1"/>
    <dgm:cxn modelId="{B91D4085-A12E-4873-8F1A-98D3E53D31ED}" srcId="{A57CD310-88E2-491B-A418-CA4C9BE90B4A}" destId="{6C414380-E59B-4E35-AD03-58274693F64E}" srcOrd="4" destOrd="0" parTransId="{B579C787-87C8-44B1-AC0F-A6EFD96AB1EA}" sibTransId="{5AE05EC0-8751-453A-B2F0-0C0E42421B27}"/>
    <dgm:cxn modelId="{01F4C1B8-58DA-46B6-8936-8BF2006E9ED5}" type="presOf" srcId="{3A0D3BF1-D97F-4691-940F-25A32AA391E3}" destId="{7464F26A-CC9D-47C0-B240-3C32F412D81C}" srcOrd="0" destOrd="0" presId="urn:microsoft.com/office/officeart/2005/8/layout/list1"/>
    <dgm:cxn modelId="{3FCF422E-113E-4A2E-B2FA-15F715B5CF8F}" type="presOf" srcId="{D99DE69C-3C75-4533-B816-6977330F39FD}" destId="{6DAE0B59-DA6B-45C2-BA4C-56F4E62BD717}" srcOrd="0" destOrd="0" presId="urn:microsoft.com/office/officeart/2005/8/layout/list1"/>
    <dgm:cxn modelId="{AC6C5A82-115A-4D7C-8524-831F0572BBC8}" type="presOf" srcId="{3836D09D-9BA3-4C26-9E40-28EC290C0D66}" destId="{26C08826-980B-430B-BCA0-76C4406FB79F}" srcOrd="1" destOrd="0" presId="urn:microsoft.com/office/officeart/2005/8/layout/list1"/>
    <dgm:cxn modelId="{246B3D36-B06D-4FBA-A32A-97197B5D1D49}" type="presOf" srcId="{6C414380-E59B-4E35-AD03-58274693F64E}" destId="{2FA05D4C-7238-4EBE-A656-43601992CEA7}" srcOrd="0" destOrd="0" presId="urn:microsoft.com/office/officeart/2005/8/layout/list1"/>
    <dgm:cxn modelId="{CD4D034C-572E-496E-8888-F89DE84535EB}" type="presOf" srcId="{6C414380-E59B-4E35-AD03-58274693F64E}" destId="{2DF53F5F-73A8-4469-A305-61A22AB64B46}" srcOrd="1" destOrd="0" presId="urn:microsoft.com/office/officeart/2005/8/layout/list1"/>
    <dgm:cxn modelId="{B3EA6EDD-0A3E-4E55-B6BA-141D1A33A63D}" type="presOf" srcId="{97E20596-35C5-4A29-9580-F38488C9E6EB}" destId="{254B8E9C-3331-4F8F-8338-BB8F5C79294D}" srcOrd="1" destOrd="0" presId="urn:microsoft.com/office/officeart/2005/8/layout/list1"/>
    <dgm:cxn modelId="{587C20BA-7A2D-451F-AD8E-70485DE18CC1}" type="presOf" srcId="{5483A905-A2E0-4004-BE11-AAE4A9F7C6F4}" destId="{F98D8151-C804-481F-834F-376383B3531A}" srcOrd="1" destOrd="0" presId="urn:microsoft.com/office/officeart/2005/8/layout/list1"/>
    <dgm:cxn modelId="{2B94D1B0-2556-4104-AC1D-390C23A3D0CB}" srcId="{A57CD310-88E2-491B-A418-CA4C9BE90B4A}" destId="{CF891322-352E-43DC-B288-2091AC81CE8B}" srcOrd="8" destOrd="0" parTransId="{73E83880-7833-408D-B40C-72206662F43E}" sibTransId="{4815F9F9-FE68-4A22-B899-9BE04EF6DCDA}"/>
    <dgm:cxn modelId="{5343FD4D-03E6-4A2C-A455-AFA301C4DE3B}" srcId="{A57CD310-88E2-491B-A418-CA4C9BE90B4A}" destId="{D99DE69C-3C75-4533-B816-6977330F39FD}" srcOrd="6" destOrd="0" parTransId="{CDB02A19-59A9-46C7-8F63-3EE2C84C4271}" sibTransId="{269A531E-AA77-450B-8C27-F8F478DADF7A}"/>
    <dgm:cxn modelId="{5DDAF7A8-C309-4F59-9B26-E2BE70ED3CC9}" srcId="{A57CD310-88E2-491B-A418-CA4C9BE90B4A}" destId="{3681F82B-6C57-4A6B-B295-FB70FF476F27}" srcOrd="0" destOrd="0" parTransId="{6EB27C67-9EF8-4CA4-B4B0-D2FE7115D0D6}" sibTransId="{3FBD1DC4-0CFC-412F-9D9A-7D4C1405375F}"/>
    <dgm:cxn modelId="{57E92CAF-83AF-4071-A909-EDD4C90B5229}" srcId="{A57CD310-88E2-491B-A418-CA4C9BE90B4A}" destId="{97E20596-35C5-4A29-9580-F38488C9E6EB}" srcOrd="1" destOrd="0" parTransId="{9651E5A8-3192-4052-A723-0D2E365094F7}" sibTransId="{1E791F57-0D94-4744-A3AA-818D0E7D2CD5}"/>
    <dgm:cxn modelId="{67D11E1D-1570-44D3-AC2F-100166977227}" type="presOf" srcId="{A57CD310-88E2-491B-A418-CA4C9BE90B4A}" destId="{79613BA1-0E9C-4729-B550-7974C3B9A003}" srcOrd="0" destOrd="0" presId="urn:microsoft.com/office/officeart/2005/8/layout/list1"/>
    <dgm:cxn modelId="{E4CFB4C1-393A-4765-908D-31755AC37FD8}" type="presOf" srcId="{CF891322-352E-43DC-B288-2091AC81CE8B}" destId="{640466A5-1BF7-472D-BE49-29F50B79A756}" srcOrd="0" destOrd="0" presId="urn:microsoft.com/office/officeart/2005/8/layout/list1"/>
    <dgm:cxn modelId="{0B09E887-5AB1-4846-8907-8EEA4FB7B8B8}" type="presOf" srcId="{DBA67FED-212F-41E4-B6C8-48F47735BBD5}" destId="{51E0014E-59AC-422F-8211-37DFF414A6A2}" srcOrd="0" destOrd="0" presId="urn:microsoft.com/office/officeart/2005/8/layout/list1"/>
    <dgm:cxn modelId="{C5449C2F-F8E6-44CA-96C4-CC9F635D034C}" type="presOf" srcId="{3681F82B-6C57-4A6B-B295-FB70FF476F27}" destId="{63D81224-76DB-46F5-8F4E-741E562D425E}" srcOrd="1" destOrd="0" presId="urn:microsoft.com/office/officeart/2005/8/layout/list1"/>
    <dgm:cxn modelId="{6F76EEDD-C4F0-4F29-A0CC-307524ED1CEF}" type="presParOf" srcId="{79613BA1-0E9C-4729-B550-7974C3B9A003}" destId="{93E74B18-B5D6-40EF-A867-8ED1177BF222}" srcOrd="0" destOrd="0" presId="urn:microsoft.com/office/officeart/2005/8/layout/list1"/>
    <dgm:cxn modelId="{EFAF87EC-CDC5-49D2-9EA7-5F56F96F3845}" type="presParOf" srcId="{93E74B18-B5D6-40EF-A867-8ED1177BF222}" destId="{FB93EBDF-0A02-4B5E-AB3B-3F5576024C08}" srcOrd="0" destOrd="0" presId="urn:microsoft.com/office/officeart/2005/8/layout/list1"/>
    <dgm:cxn modelId="{A2101F54-A118-4749-8AB5-429480C29576}" type="presParOf" srcId="{93E74B18-B5D6-40EF-A867-8ED1177BF222}" destId="{63D81224-76DB-46F5-8F4E-741E562D425E}" srcOrd="1" destOrd="0" presId="urn:microsoft.com/office/officeart/2005/8/layout/list1"/>
    <dgm:cxn modelId="{4974314B-0FE1-4D87-90D7-2BEF0A53CC1B}" type="presParOf" srcId="{79613BA1-0E9C-4729-B550-7974C3B9A003}" destId="{AD2A4CAD-26F8-4D35-BF41-099F001D72CD}" srcOrd="1" destOrd="0" presId="urn:microsoft.com/office/officeart/2005/8/layout/list1"/>
    <dgm:cxn modelId="{B142177B-B5EF-44D4-B964-85FD93742737}" type="presParOf" srcId="{79613BA1-0E9C-4729-B550-7974C3B9A003}" destId="{7E33F850-C6AA-4416-94A9-07C191B3B843}" srcOrd="2" destOrd="0" presId="urn:microsoft.com/office/officeart/2005/8/layout/list1"/>
    <dgm:cxn modelId="{65DFD071-F9B9-4F7C-99A0-6BE572176118}" type="presParOf" srcId="{79613BA1-0E9C-4729-B550-7974C3B9A003}" destId="{9E3E7982-C13A-4630-968E-E9427681875E}" srcOrd="3" destOrd="0" presId="urn:microsoft.com/office/officeart/2005/8/layout/list1"/>
    <dgm:cxn modelId="{6E8B41A0-34C0-45D4-A499-C0858B9B6DF0}" type="presParOf" srcId="{79613BA1-0E9C-4729-B550-7974C3B9A003}" destId="{ABF760EA-FFF9-4FEA-8F4A-7880FD12AD51}" srcOrd="4" destOrd="0" presId="urn:microsoft.com/office/officeart/2005/8/layout/list1"/>
    <dgm:cxn modelId="{60E6B6CD-BCFE-408B-AC43-A29F40EAD122}" type="presParOf" srcId="{ABF760EA-FFF9-4FEA-8F4A-7880FD12AD51}" destId="{FF05F9A1-1428-462C-BB0D-5C0B2055E6F7}" srcOrd="0" destOrd="0" presId="urn:microsoft.com/office/officeart/2005/8/layout/list1"/>
    <dgm:cxn modelId="{C53DF48B-2582-4B0C-AC61-585E1B8CF5A4}" type="presParOf" srcId="{ABF760EA-FFF9-4FEA-8F4A-7880FD12AD51}" destId="{254B8E9C-3331-4F8F-8338-BB8F5C79294D}" srcOrd="1" destOrd="0" presId="urn:microsoft.com/office/officeart/2005/8/layout/list1"/>
    <dgm:cxn modelId="{2FFEF027-703D-4060-9848-C9B26071B50B}" type="presParOf" srcId="{79613BA1-0E9C-4729-B550-7974C3B9A003}" destId="{A705628E-0C00-4DA0-987A-413E33B48B7F}" srcOrd="5" destOrd="0" presId="urn:microsoft.com/office/officeart/2005/8/layout/list1"/>
    <dgm:cxn modelId="{CE3C973F-D6FF-4761-B1D7-70DEDD6BE279}" type="presParOf" srcId="{79613BA1-0E9C-4729-B550-7974C3B9A003}" destId="{465A3B8E-7C1C-4F10-BB7F-3052699381DB}" srcOrd="6" destOrd="0" presId="urn:microsoft.com/office/officeart/2005/8/layout/list1"/>
    <dgm:cxn modelId="{2E301D54-9401-4816-B04A-102AB8B41B20}" type="presParOf" srcId="{79613BA1-0E9C-4729-B550-7974C3B9A003}" destId="{0DC26BE4-DD3C-4DE0-A663-6D56AE817A6B}" srcOrd="7" destOrd="0" presId="urn:microsoft.com/office/officeart/2005/8/layout/list1"/>
    <dgm:cxn modelId="{1B370903-AEC6-417B-B4E8-788890A64A68}" type="presParOf" srcId="{79613BA1-0E9C-4729-B550-7974C3B9A003}" destId="{A7895213-45C1-4DE4-9AD5-CC0B8676D830}" srcOrd="8" destOrd="0" presId="urn:microsoft.com/office/officeart/2005/8/layout/list1"/>
    <dgm:cxn modelId="{998C5310-E468-4478-8B65-454435F95280}" type="presParOf" srcId="{A7895213-45C1-4DE4-9AD5-CC0B8676D830}" destId="{20688E63-EB12-4837-B26B-EE6619F46356}" srcOrd="0" destOrd="0" presId="urn:microsoft.com/office/officeart/2005/8/layout/list1"/>
    <dgm:cxn modelId="{28BCB9EF-07DE-4492-A97A-FFB18CEF78C6}" type="presParOf" srcId="{A7895213-45C1-4DE4-9AD5-CC0B8676D830}" destId="{F98D8151-C804-481F-834F-376383B3531A}" srcOrd="1" destOrd="0" presId="urn:microsoft.com/office/officeart/2005/8/layout/list1"/>
    <dgm:cxn modelId="{FF860075-DC47-4C9F-BBE0-173DA173714D}" type="presParOf" srcId="{79613BA1-0E9C-4729-B550-7974C3B9A003}" destId="{40D5A454-D03A-4CC1-BBBF-961B41070B7B}" srcOrd="9" destOrd="0" presId="urn:microsoft.com/office/officeart/2005/8/layout/list1"/>
    <dgm:cxn modelId="{FAF8038E-1B3F-46A3-9372-9E65B922258C}" type="presParOf" srcId="{79613BA1-0E9C-4729-B550-7974C3B9A003}" destId="{C21E9D50-6793-43B6-B81B-9E6BA29CDF4D}" srcOrd="10" destOrd="0" presId="urn:microsoft.com/office/officeart/2005/8/layout/list1"/>
    <dgm:cxn modelId="{EA848C1A-C9DE-4626-9325-94BA2DCA97CE}" type="presParOf" srcId="{79613BA1-0E9C-4729-B550-7974C3B9A003}" destId="{68AD7D56-F8C2-4CEB-A94D-DB47767D78BE}" srcOrd="11" destOrd="0" presId="urn:microsoft.com/office/officeart/2005/8/layout/list1"/>
    <dgm:cxn modelId="{6FF09EAC-6DBC-425D-8D2F-3D2EE53B71BD}" type="presParOf" srcId="{79613BA1-0E9C-4729-B550-7974C3B9A003}" destId="{B0D4A3A4-A661-4DCE-9D0A-33862ABDEE62}" srcOrd="12" destOrd="0" presId="urn:microsoft.com/office/officeart/2005/8/layout/list1"/>
    <dgm:cxn modelId="{DD942B6C-92B1-42A4-8562-EF538BB5A561}" type="presParOf" srcId="{B0D4A3A4-A661-4DCE-9D0A-33862ABDEE62}" destId="{7464F26A-CC9D-47C0-B240-3C32F412D81C}" srcOrd="0" destOrd="0" presId="urn:microsoft.com/office/officeart/2005/8/layout/list1"/>
    <dgm:cxn modelId="{F423A6BB-DD6F-4957-80B9-E84FF013675B}" type="presParOf" srcId="{B0D4A3A4-A661-4DCE-9D0A-33862ABDEE62}" destId="{C6950D81-BEDC-4D4F-8C12-459BC9B6CA25}" srcOrd="1" destOrd="0" presId="urn:microsoft.com/office/officeart/2005/8/layout/list1"/>
    <dgm:cxn modelId="{56FFF3C0-EB03-445E-809C-45636A8C1CC4}" type="presParOf" srcId="{79613BA1-0E9C-4729-B550-7974C3B9A003}" destId="{41DCCE26-434E-4ABD-93BC-7265C4784F64}" srcOrd="13" destOrd="0" presId="urn:microsoft.com/office/officeart/2005/8/layout/list1"/>
    <dgm:cxn modelId="{1096A777-26EB-4371-9091-CC79A417FBA4}" type="presParOf" srcId="{79613BA1-0E9C-4729-B550-7974C3B9A003}" destId="{4C8523A6-74F5-4C5C-B337-891102F0E81E}" srcOrd="14" destOrd="0" presId="urn:microsoft.com/office/officeart/2005/8/layout/list1"/>
    <dgm:cxn modelId="{2DDC37EE-F618-4436-86C3-6F099D809848}" type="presParOf" srcId="{79613BA1-0E9C-4729-B550-7974C3B9A003}" destId="{AB13413A-1520-4B7A-ABCB-FACE571B5253}" srcOrd="15" destOrd="0" presId="urn:microsoft.com/office/officeart/2005/8/layout/list1"/>
    <dgm:cxn modelId="{3D45EA69-DBF6-4B41-AE56-FCF6553B1604}" type="presParOf" srcId="{79613BA1-0E9C-4729-B550-7974C3B9A003}" destId="{DFF9851E-A1A8-426F-BFE3-B7BF78C1034F}" srcOrd="16" destOrd="0" presId="urn:microsoft.com/office/officeart/2005/8/layout/list1"/>
    <dgm:cxn modelId="{D563B0DA-55A6-4067-8FCE-83F1BF0B89DE}" type="presParOf" srcId="{DFF9851E-A1A8-426F-BFE3-B7BF78C1034F}" destId="{2FA05D4C-7238-4EBE-A656-43601992CEA7}" srcOrd="0" destOrd="0" presId="urn:microsoft.com/office/officeart/2005/8/layout/list1"/>
    <dgm:cxn modelId="{EFE60087-487F-4D56-A365-B5B88B432216}" type="presParOf" srcId="{DFF9851E-A1A8-426F-BFE3-B7BF78C1034F}" destId="{2DF53F5F-73A8-4469-A305-61A22AB64B46}" srcOrd="1" destOrd="0" presId="urn:microsoft.com/office/officeart/2005/8/layout/list1"/>
    <dgm:cxn modelId="{C5D99069-228B-4DE1-9040-2B74EC1CF96E}" type="presParOf" srcId="{79613BA1-0E9C-4729-B550-7974C3B9A003}" destId="{905C39FD-8778-4DDB-AFAB-FA27386D4C57}" srcOrd="17" destOrd="0" presId="urn:microsoft.com/office/officeart/2005/8/layout/list1"/>
    <dgm:cxn modelId="{B0D6684B-7EF1-4242-A3D8-B107614BA2EC}" type="presParOf" srcId="{79613BA1-0E9C-4729-B550-7974C3B9A003}" destId="{023B80D1-2EB6-4FF1-BB70-4136C77F86AD}" srcOrd="18" destOrd="0" presId="urn:microsoft.com/office/officeart/2005/8/layout/list1"/>
    <dgm:cxn modelId="{D52EAC64-10BB-4390-9E1E-EF0743FAF100}" type="presParOf" srcId="{79613BA1-0E9C-4729-B550-7974C3B9A003}" destId="{D7229D85-1158-49DE-A5CB-43C67706B2F9}" srcOrd="19" destOrd="0" presId="urn:microsoft.com/office/officeart/2005/8/layout/list1"/>
    <dgm:cxn modelId="{CE7A8278-2F62-4624-B38C-B82A3B378227}" type="presParOf" srcId="{79613BA1-0E9C-4729-B550-7974C3B9A003}" destId="{592A17D0-A481-43D6-9EB0-492E3B47B842}" srcOrd="20" destOrd="0" presId="urn:microsoft.com/office/officeart/2005/8/layout/list1"/>
    <dgm:cxn modelId="{B1496D80-B030-4291-82D0-ACBDDA0F810E}" type="presParOf" srcId="{592A17D0-A481-43D6-9EB0-492E3B47B842}" destId="{72F0C2B4-CB2A-46B4-82A6-1E2F0B5E8F4F}" srcOrd="0" destOrd="0" presId="urn:microsoft.com/office/officeart/2005/8/layout/list1"/>
    <dgm:cxn modelId="{B3070835-7EA6-4B8D-BBFF-5BF77FD0EA0A}" type="presParOf" srcId="{592A17D0-A481-43D6-9EB0-492E3B47B842}" destId="{26C08826-980B-430B-BCA0-76C4406FB79F}" srcOrd="1" destOrd="0" presId="urn:microsoft.com/office/officeart/2005/8/layout/list1"/>
    <dgm:cxn modelId="{0642045E-B8E3-4BE5-BB8E-D165EE4DA3D7}" type="presParOf" srcId="{79613BA1-0E9C-4729-B550-7974C3B9A003}" destId="{5669A53C-31AE-421A-93E5-B9FC8B628711}" srcOrd="21" destOrd="0" presId="urn:microsoft.com/office/officeart/2005/8/layout/list1"/>
    <dgm:cxn modelId="{A449A5CF-CEAC-47F4-A121-EEBB4DE0D81D}" type="presParOf" srcId="{79613BA1-0E9C-4729-B550-7974C3B9A003}" destId="{24FF2EB3-119A-43E5-B70F-E10063CD13D1}" srcOrd="22" destOrd="0" presId="urn:microsoft.com/office/officeart/2005/8/layout/list1"/>
    <dgm:cxn modelId="{9C240815-59C1-4578-B665-82CA1691F167}" type="presParOf" srcId="{79613BA1-0E9C-4729-B550-7974C3B9A003}" destId="{BF6F251D-F17E-4EC5-AC0C-14848CF6FF35}" srcOrd="23" destOrd="0" presId="urn:microsoft.com/office/officeart/2005/8/layout/list1"/>
    <dgm:cxn modelId="{4AA3B64C-2A9E-4423-B526-13A541A58E39}" type="presParOf" srcId="{79613BA1-0E9C-4729-B550-7974C3B9A003}" destId="{3BA8344B-B45E-44E8-B395-49EED1AD7131}" srcOrd="24" destOrd="0" presId="urn:microsoft.com/office/officeart/2005/8/layout/list1"/>
    <dgm:cxn modelId="{EC10C924-6578-4CE4-A070-D3ACF1C89D47}" type="presParOf" srcId="{3BA8344B-B45E-44E8-B395-49EED1AD7131}" destId="{6DAE0B59-DA6B-45C2-BA4C-56F4E62BD717}" srcOrd="0" destOrd="0" presId="urn:microsoft.com/office/officeart/2005/8/layout/list1"/>
    <dgm:cxn modelId="{F76655A8-C117-4C8A-9E21-E1FE6C7A830F}" type="presParOf" srcId="{3BA8344B-B45E-44E8-B395-49EED1AD7131}" destId="{59F4C85D-E1BC-4ABE-9FC5-4620E524CC35}" srcOrd="1" destOrd="0" presId="urn:microsoft.com/office/officeart/2005/8/layout/list1"/>
    <dgm:cxn modelId="{FD39E7B0-032C-4FBE-83CE-51DAD95BA3C0}" type="presParOf" srcId="{79613BA1-0E9C-4729-B550-7974C3B9A003}" destId="{991D0751-FD84-45E9-A8A3-059F2B79D2D2}" srcOrd="25" destOrd="0" presId="urn:microsoft.com/office/officeart/2005/8/layout/list1"/>
    <dgm:cxn modelId="{B91AA32E-C7C2-435D-B301-C862CD45FD74}" type="presParOf" srcId="{79613BA1-0E9C-4729-B550-7974C3B9A003}" destId="{6EDC4B2A-9D9A-48E7-9961-823068E1B17A}" srcOrd="26" destOrd="0" presId="urn:microsoft.com/office/officeart/2005/8/layout/list1"/>
    <dgm:cxn modelId="{0D4B6317-6034-4225-B1F7-EBCDDBF22EFB}" type="presParOf" srcId="{79613BA1-0E9C-4729-B550-7974C3B9A003}" destId="{85A8156D-7B98-44E1-844E-B48A4596C431}" srcOrd="27" destOrd="0" presId="urn:microsoft.com/office/officeart/2005/8/layout/list1"/>
    <dgm:cxn modelId="{0BDB527E-0561-47C9-8010-59EB5BA1AD2B}" type="presParOf" srcId="{79613BA1-0E9C-4729-B550-7974C3B9A003}" destId="{B6109EE8-4861-4686-9A5F-BB49882827AC}" srcOrd="28" destOrd="0" presId="urn:microsoft.com/office/officeart/2005/8/layout/list1"/>
    <dgm:cxn modelId="{8487FECA-13E0-4B24-AF63-0B439F35CB58}" type="presParOf" srcId="{B6109EE8-4861-4686-9A5F-BB49882827AC}" destId="{51E0014E-59AC-422F-8211-37DFF414A6A2}" srcOrd="0" destOrd="0" presId="urn:microsoft.com/office/officeart/2005/8/layout/list1"/>
    <dgm:cxn modelId="{07FF460F-3CF2-4EA8-A095-DB00BAB48885}" type="presParOf" srcId="{B6109EE8-4861-4686-9A5F-BB49882827AC}" destId="{0C815D0B-7CEA-4021-A791-C70F72099CDE}" srcOrd="1" destOrd="0" presId="urn:microsoft.com/office/officeart/2005/8/layout/list1"/>
    <dgm:cxn modelId="{F1AF7A74-94AC-4724-964B-D6AB8A103A59}" type="presParOf" srcId="{79613BA1-0E9C-4729-B550-7974C3B9A003}" destId="{D76A2A3B-4D08-441D-AF59-B29689861B87}" srcOrd="29" destOrd="0" presId="urn:microsoft.com/office/officeart/2005/8/layout/list1"/>
    <dgm:cxn modelId="{512677E1-53AB-4703-B316-4F0830B82586}" type="presParOf" srcId="{79613BA1-0E9C-4729-B550-7974C3B9A003}" destId="{AC57FFA1-6888-4BEC-963A-E35E89126C29}" srcOrd="30" destOrd="0" presId="urn:microsoft.com/office/officeart/2005/8/layout/list1"/>
    <dgm:cxn modelId="{34C35B0D-FFE3-48E5-86E7-BAC960FEF139}" type="presParOf" srcId="{79613BA1-0E9C-4729-B550-7974C3B9A003}" destId="{921ECF19-72C3-4EC5-884E-D654D84AF81C}" srcOrd="31" destOrd="0" presId="urn:microsoft.com/office/officeart/2005/8/layout/list1"/>
    <dgm:cxn modelId="{3C63B12B-45AB-44AD-9481-47F6E31DC759}" type="presParOf" srcId="{79613BA1-0E9C-4729-B550-7974C3B9A003}" destId="{1A5A5ED5-07CA-4267-86D8-EE7DF6C370C1}" srcOrd="32" destOrd="0" presId="urn:microsoft.com/office/officeart/2005/8/layout/list1"/>
    <dgm:cxn modelId="{AD71152A-5719-4425-A348-7E1EF0B640EE}" type="presParOf" srcId="{1A5A5ED5-07CA-4267-86D8-EE7DF6C370C1}" destId="{640466A5-1BF7-472D-BE49-29F50B79A756}" srcOrd="0" destOrd="0" presId="urn:microsoft.com/office/officeart/2005/8/layout/list1"/>
    <dgm:cxn modelId="{D43D425E-3EE5-4B3D-BB34-7F918A71FC01}" type="presParOf" srcId="{1A5A5ED5-07CA-4267-86D8-EE7DF6C370C1}" destId="{0B95C1B1-927B-485B-8DF9-2779F18152F3}" srcOrd="1" destOrd="0" presId="urn:microsoft.com/office/officeart/2005/8/layout/list1"/>
    <dgm:cxn modelId="{D081D031-63FC-4A2A-ADC8-A1B79813ED45}" type="presParOf" srcId="{79613BA1-0E9C-4729-B550-7974C3B9A003}" destId="{4C16075D-781D-42F4-A2ED-ABA1BB949AA7}" srcOrd="33" destOrd="0" presId="urn:microsoft.com/office/officeart/2005/8/layout/list1"/>
    <dgm:cxn modelId="{62C98560-E75F-4D6E-B3A3-FF34219414AB}" type="presParOf" srcId="{79613BA1-0E9C-4729-B550-7974C3B9A003}" destId="{56D2E29D-145F-4096-98A2-66892E26B2E9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32A7237-8C0E-4F17-8C14-F6263703501D}" type="doc">
      <dgm:prSet loTypeId="urn:microsoft.com/office/officeart/2005/8/layout/vList3#1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16270C2B-57EB-4491-9CC6-B7871928922E}">
      <dgm:prSet phldrT="[Текст]" custT="1"/>
      <dgm:spPr>
        <a:gradFill flip="none" rotWithShape="0">
          <a:gsLst>
            <a:gs pos="0">
              <a:schemeClr val="accent4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4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4">
                <a:lumMod val="20000"/>
                <a:lumOff val="80000"/>
                <a:shade val="100000"/>
                <a:satMod val="115000"/>
              </a:schemeClr>
            </a:gs>
          </a:gsLst>
          <a:lin ang="13500000" scaled="1"/>
          <a:tileRect/>
        </a:gradFill>
      </dgm:spPr>
      <dgm:t>
        <a:bodyPr/>
        <a:lstStyle/>
        <a:p>
          <a:pPr algn="just"/>
          <a:r>
            <a:rPr lang="ru-RU" sz="1400" b="1" dirty="0">
              <a:latin typeface="Times New Roman" pitchFamily="18" charset="0"/>
              <a:cs typeface="Times New Roman" pitchFamily="18" charset="0"/>
            </a:rPr>
            <a:t>Составление проекта бюджета:</a:t>
          </a:r>
          <a:r>
            <a:rPr lang="ru-RU" sz="1300" b="1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dirty="0">
              <a:latin typeface="Times New Roman" pitchFamily="18" charset="0"/>
              <a:cs typeface="Times New Roman" pitchFamily="18" charset="0"/>
            </a:rPr>
            <a:t>До начала составления проекта бюджета исполнительным органом принимается нормативно-правовой акт, в котором определяются ответственные исполнители, порядок и сроки работы над документами и материалами, необходимыми для составления проекта бюджета. Непосредственное составление бюджета осуществляет Комитет финансов администрации Энгельсского муниципального </a:t>
          </a:r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района.</a:t>
          </a:r>
        </a:p>
        <a:p>
          <a:pPr algn="just"/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Подготовленный проект </a:t>
          </a:r>
          <a:r>
            <a:rPr lang="ru-RU" sz="1300" dirty="0">
              <a:latin typeface="Times New Roman" pitchFamily="18" charset="0"/>
              <a:cs typeface="Times New Roman" pitchFamily="18" charset="0"/>
            </a:rPr>
            <a:t>бюджета направляется </a:t>
          </a:r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Главе муниципального образования город Энгельс для </a:t>
          </a:r>
          <a:r>
            <a:rPr lang="ru-RU" sz="1300" dirty="0">
              <a:latin typeface="Times New Roman" pitchFamily="18" charset="0"/>
              <a:cs typeface="Times New Roman" pitchFamily="18" charset="0"/>
            </a:rPr>
            <a:t>вынесения на публичные слушания.</a:t>
          </a:r>
        </a:p>
      </dgm:t>
    </dgm:pt>
    <dgm:pt modelId="{F9E14BD2-3A51-48A0-A8D7-ED7E67912BF7}" type="parTrans" cxnId="{86859E9E-45A5-4822-A004-A4C660633D1C}">
      <dgm:prSet/>
      <dgm:spPr/>
      <dgm:t>
        <a:bodyPr/>
        <a:lstStyle/>
        <a:p>
          <a:endParaRPr lang="ru-RU"/>
        </a:p>
      </dgm:t>
    </dgm:pt>
    <dgm:pt modelId="{F2B92660-E6A9-499C-B2B9-9BA15E33D354}" type="sibTrans" cxnId="{86859E9E-45A5-4822-A004-A4C660633D1C}">
      <dgm:prSet/>
      <dgm:spPr/>
      <dgm:t>
        <a:bodyPr/>
        <a:lstStyle/>
        <a:p>
          <a:endParaRPr lang="ru-RU"/>
        </a:p>
      </dgm:t>
    </dgm:pt>
    <dgm:pt modelId="{E33A2EE7-F58A-4B29-B317-CF2E4D9D081B}">
      <dgm:prSet phldrT="[Текст]" custT="1"/>
      <dgm:spPr>
        <a:gradFill flip="none" rotWithShape="0">
          <a:gsLst>
            <a:gs pos="0">
              <a:schemeClr val="accent4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4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4">
                <a:lumMod val="20000"/>
                <a:lumOff val="80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algn="just"/>
          <a:r>
            <a:rPr lang="ru-RU" sz="1400" b="1" dirty="0">
              <a:latin typeface="Times New Roman" pitchFamily="18" charset="0"/>
              <a:cs typeface="Times New Roman" pitchFamily="18" charset="0"/>
            </a:rPr>
            <a:t>Рассмотрение проекта бюджета: </a:t>
          </a:r>
          <a:r>
            <a:rPr lang="ru-RU" sz="1300" dirty="0">
              <a:latin typeface="Times New Roman" pitchFamily="18" charset="0"/>
              <a:cs typeface="Times New Roman" pitchFamily="18" charset="0"/>
            </a:rPr>
            <a:t>Проект бюджета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городского поселения город Энгельс</a:t>
          </a:r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dirty="0">
              <a:latin typeface="Times New Roman" pitchFamily="18" charset="0"/>
              <a:cs typeface="Times New Roman" pitchFamily="18" charset="0"/>
            </a:rPr>
            <a:t>на </a:t>
          </a:r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2026 </a:t>
          </a:r>
          <a:r>
            <a:rPr lang="ru-RU" sz="1300" dirty="0">
              <a:latin typeface="Times New Roman" pitchFamily="18" charset="0"/>
              <a:cs typeface="Times New Roman" pitchFamily="18" charset="0"/>
            </a:rPr>
            <a:t>год и на плановый период </a:t>
          </a:r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2027 </a:t>
          </a:r>
          <a:r>
            <a:rPr lang="ru-RU" sz="1300" dirty="0">
              <a:latin typeface="Times New Roman" pitchFamily="18" charset="0"/>
              <a:cs typeface="Times New Roman" pitchFamily="18" charset="0"/>
            </a:rPr>
            <a:t>и </a:t>
          </a:r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2028 </a:t>
          </a:r>
          <a:r>
            <a:rPr lang="ru-RU" sz="1300" dirty="0">
              <a:latin typeface="Times New Roman" pitchFamily="18" charset="0"/>
              <a:cs typeface="Times New Roman" pitchFamily="18" charset="0"/>
            </a:rPr>
            <a:t>годов </a:t>
          </a:r>
          <a:r>
            <a: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был рассмотрен на публичных слушаниях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6 ноября 2025 </a:t>
          </a:r>
          <a:r>
            <a:rPr lang="ru-RU" sz="13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года.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Глава Энгельсского муниципального района 5 декабря 2025 года внес на рассмотрение в </a:t>
          </a:r>
          <a:r>
            <a:rPr lang="ru-RU" sz="13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Энгельсский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городской Совет депутатов проект бюджета.</a:t>
          </a:r>
          <a:endParaRPr lang="ru-RU" sz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E340065-ABED-4C7C-B65B-379DEB9125EC}" type="parTrans" cxnId="{A60E688A-AFE7-4F0B-8C88-1CDD6E4553EF}">
      <dgm:prSet/>
      <dgm:spPr/>
      <dgm:t>
        <a:bodyPr/>
        <a:lstStyle/>
        <a:p>
          <a:endParaRPr lang="ru-RU"/>
        </a:p>
      </dgm:t>
    </dgm:pt>
    <dgm:pt modelId="{54BC52EC-B641-4631-AAD8-AFFE458A8158}" type="sibTrans" cxnId="{A60E688A-AFE7-4F0B-8C88-1CDD6E4553EF}">
      <dgm:prSet/>
      <dgm:spPr/>
      <dgm:t>
        <a:bodyPr/>
        <a:lstStyle/>
        <a:p>
          <a:endParaRPr lang="ru-RU"/>
        </a:p>
      </dgm:t>
    </dgm:pt>
    <dgm:pt modelId="{793DE9C4-C149-44B4-83E0-F3C19FAF917A}">
      <dgm:prSet phldrT="[Текст]" custT="1"/>
      <dgm:spPr>
        <a:gradFill flip="none" rotWithShape="0">
          <a:gsLst>
            <a:gs pos="0">
              <a:schemeClr val="accent4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4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4">
                <a:lumMod val="20000"/>
                <a:lumOff val="80000"/>
                <a:shade val="100000"/>
                <a:satMod val="115000"/>
              </a:schemeClr>
            </a:gs>
          </a:gsLst>
          <a:lin ang="16200000" scaled="1"/>
          <a:tileRect/>
        </a:gradFill>
      </dgm:spPr>
      <dgm:t>
        <a:bodyPr/>
        <a:lstStyle/>
        <a:p>
          <a:pPr algn="just"/>
          <a:r>
            <a:rPr lang="ru-RU" sz="1400" b="1" dirty="0">
              <a:latin typeface="Times New Roman" pitchFamily="18" charset="0"/>
              <a:cs typeface="Times New Roman" pitchFamily="18" charset="0"/>
            </a:rPr>
            <a:t>Утверждение бюджета: </a:t>
          </a:r>
          <a:r>
            <a:rPr lang="ru-RU" sz="1300" dirty="0">
              <a:latin typeface="Times New Roman" pitchFamily="18" charset="0"/>
              <a:cs typeface="Times New Roman" pitchFamily="18" charset="0"/>
            </a:rPr>
            <a:t>Решение о бюджете </a:t>
          </a:r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городского поселения </a:t>
          </a:r>
          <a:r>
            <a:rPr lang="ru-RU" sz="1300" dirty="0">
              <a:latin typeface="Times New Roman" pitchFamily="18" charset="0"/>
              <a:cs typeface="Times New Roman" pitchFamily="18" charset="0"/>
            </a:rPr>
            <a:t>город Энгельс </a:t>
          </a:r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Энгельсского муниципального района Саратовской области утверждается </a:t>
          </a:r>
          <a:r>
            <a:rPr lang="ru-RU" sz="1300" dirty="0">
              <a:latin typeface="Times New Roman" pitchFamily="18" charset="0"/>
              <a:cs typeface="Times New Roman" pitchFamily="18" charset="0"/>
            </a:rPr>
            <a:t>депутатами Энгельсского городского Совета депутатов до начала нового финансового года</a:t>
          </a:r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. Бюджет городского поселения город Энгельс Энгельсского муниципального района Саратовской области на 2026 год и на плановый период 2027 и 2028 годов утвержден решением Энгельсского городского Совета депутатов от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17.1</a:t>
          </a:r>
          <a:r>
            <a:rPr lang="ru-RU" sz="1300" dirty="0" smtClean="0">
              <a:latin typeface="Times New Roman" pitchFamily="18" charset="0"/>
              <a:cs typeface="Times New Roman" pitchFamily="18" charset="0"/>
            </a:rPr>
            <a:t>2.2025 года № </a:t>
          </a:r>
          <a:r>
            <a:rPr lang="ru-RU" sz="13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215/50 - 03.</a:t>
          </a:r>
          <a:endParaRPr lang="ru-RU" sz="13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CE60CCF0-0887-4FC7-BC9E-D7386612B891}" type="parTrans" cxnId="{4159C7D2-ED2C-4C45-B6FA-DA73C386BBC9}">
      <dgm:prSet/>
      <dgm:spPr/>
      <dgm:t>
        <a:bodyPr/>
        <a:lstStyle/>
        <a:p>
          <a:endParaRPr lang="ru-RU"/>
        </a:p>
      </dgm:t>
    </dgm:pt>
    <dgm:pt modelId="{3DA1F352-9AEA-4B0E-AB19-ECFCD6D8BFA6}" type="sibTrans" cxnId="{4159C7D2-ED2C-4C45-B6FA-DA73C386BBC9}">
      <dgm:prSet/>
      <dgm:spPr/>
      <dgm:t>
        <a:bodyPr/>
        <a:lstStyle/>
        <a:p>
          <a:endParaRPr lang="ru-RU"/>
        </a:p>
      </dgm:t>
    </dgm:pt>
    <dgm:pt modelId="{D5627967-DE5C-4066-AE1D-75F0A89623B8}" type="pres">
      <dgm:prSet presAssocID="{732A7237-8C0E-4F17-8C14-F6263703501D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DDBE802-48C3-4541-BD39-355CD841E2BD}" type="pres">
      <dgm:prSet presAssocID="{16270C2B-57EB-4491-9CC6-B7871928922E}" presName="composite" presStyleCnt="0"/>
      <dgm:spPr/>
    </dgm:pt>
    <dgm:pt modelId="{4FBF4F7C-3D7C-49A6-8B80-58C2B1603190}" type="pres">
      <dgm:prSet presAssocID="{16270C2B-57EB-4491-9CC6-B7871928922E}" presName="imgShp" presStyleLbl="fgImgPlace1" presStyleIdx="0" presStyleCnt="3" custScaleX="55046" custScaleY="24209" custLinFactNeighborX="-47524" custLinFactNeighborY="2662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1630970-AF54-4A31-9E7A-963EDAC71027}" type="pres">
      <dgm:prSet presAssocID="{16270C2B-57EB-4491-9CC6-B7871928922E}" presName="txShp" presStyleLbl="node1" presStyleIdx="0" presStyleCnt="3" custScaleX="141784" custScaleY="131016" custLinFactNeighborX="3682" custLinFactNeighborY="302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6FBAF4-4E87-491C-8002-A0B271E8E0F6}" type="pres">
      <dgm:prSet presAssocID="{F2B92660-E6A9-499C-B2B9-9BA15E33D354}" presName="spacing" presStyleCnt="0"/>
      <dgm:spPr/>
    </dgm:pt>
    <dgm:pt modelId="{A6532E0A-DAF7-46C5-B94A-477C4A3F65B5}" type="pres">
      <dgm:prSet presAssocID="{E33A2EE7-F58A-4B29-B317-CF2E4D9D081B}" presName="composite" presStyleCnt="0"/>
      <dgm:spPr/>
    </dgm:pt>
    <dgm:pt modelId="{D2DC20ED-6BA8-43A4-896A-06EB65110154}" type="pres">
      <dgm:prSet presAssocID="{E33A2EE7-F58A-4B29-B317-CF2E4D9D081B}" presName="imgShp" presStyleLbl="fgImgPlace1" presStyleIdx="1" presStyleCnt="3" custScaleX="86180" custScaleY="87350" custLinFactNeighborX="-45580" custLinFactNeighborY="7055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C572622-6D8D-45D7-AEC6-A0811D3BC519}" type="pres">
      <dgm:prSet presAssocID="{E33A2EE7-F58A-4B29-B317-CF2E4D9D081B}" presName="txShp" presStyleLbl="node1" presStyleIdx="1" presStyleCnt="3" custScaleX="137812" custScaleY="97323" custLinFactNeighborX="6482" custLinFactNeighborY="675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C36E33-9044-4A1F-A75B-AB8FB4216026}" type="pres">
      <dgm:prSet presAssocID="{54BC52EC-B641-4631-AAD8-AFFE458A8158}" presName="spacing" presStyleCnt="0"/>
      <dgm:spPr/>
    </dgm:pt>
    <dgm:pt modelId="{317D28F8-FEE5-461D-98EE-5D57A3A00DB2}" type="pres">
      <dgm:prSet presAssocID="{793DE9C4-C149-44B4-83E0-F3C19FAF917A}" presName="composite" presStyleCnt="0"/>
      <dgm:spPr/>
    </dgm:pt>
    <dgm:pt modelId="{DE77FE52-9789-4D73-A1EF-3429FB42960A}" type="pres">
      <dgm:prSet presAssocID="{793DE9C4-C149-44B4-83E0-F3C19FAF917A}" presName="imgShp" presStyleLbl="fgImgPlace1" presStyleIdx="2" presStyleCnt="3" custScaleX="39712" custScaleY="8137" custLinFactNeighborX="-34575" custLinFactNeighborY="-2089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467E3F3-0E91-429D-8FFF-98636AAD86F9}" type="pres">
      <dgm:prSet presAssocID="{793DE9C4-C149-44B4-83E0-F3C19FAF917A}" presName="txShp" presStyleLbl="node1" presStyleIdx="2" presStyleCnt="3" custScaleX="138509" custScaleY="109758" custLinFactNeighborX="5235" custLinFactNeighborY="-1477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C4DF9B3-8359-4282-BCD5-F98C007A7C64}" type="presOf" srcId="{E33A2EE7-F58A-4B29-B317-CF2E4D9D081B}" destId="{BC572622-6D8D-45D7-AEC6-A0811D3BC519}" srcOrd="0" destOrd="0" presId="urn:microsoft.com/office/officeart/2005/8/layout/vList3#1"/>
    <dgm:cxn modelId="{4B69DE5B-3167-46E4-BD4A-80C26D7FBD00}" type="presOf" srcId="{16270C2B-57EB-4491-9CC6-B7871928922E}" destId="{61630970-AF54-4A31-9E7A-963EDAC71027}" srcOrd="0" destOrd="0" presId="urn:microsoft.com/office/officeart/2005/8/layout/vList3#1"/>
    <dgm:cxn modelId="{3E98F0F3-2E7F-47EB-8247-7F8D16DBB377}" type="presOf" srcId="{793DE9C4-C149-44B4-83E0-F3C19FAF917A}" destId="{A467E3F3-0E91-429D-8FFF-98636AAD86F9}" srcOrd="0" destOrd="0" presId="urn:microsoft.com/office/officeart/2005/8/layout/vList3#1"/>
    <dgm:cxn modelId="{7B40B364-634C-4774-90C0-B07F779A1F25}" type="presOf" srcId="{732A7237-8C0E-4F17-8C14-F6263703501D}" destId="{D5627967-DE5C-4066-AE1D-75F0A89623B8}" srcOrd="0" destOrd="0" presId="urn:microsoft.com/office/officeart/2005/8/layout/vList3#1"/>
    <dgm:cxn modelId="{4159C7D2-ED2C-4C45-B6FA-DA73C386BBC9}" srcId="{732A7237-8C0E-4F17-8C14-F6263703501D}" destId="{793DE9C4-C149-44B4-83E0-F3C19FAF917A}" srcOrd="2" destOrd="0" parTransId="{CE60CCF0-0887-4FC7-BC9E-D7386612B891}" sibTransId="{3DA1F352-9AEA-4B0E-AB19-ECFCD6D8BFA6}"/>
    <dgm:cxn modelId="{86859E9E-45A5-4822-A004-A4C660633D1C}" srcId="{732A7237-8C0E-4F17-8C14-F6263703501D}" destId="{16270C2B-57EB-4491-9CC6-B7871928922E}" srcOrd="0" destOrd="0" parTransId="{F9E14BD2-3A51-48A0-A8D7-ED7E67912BF7}" sibTransId="{F2B92660-E6A9-499C-B2B9-9BA15E33D354}"/>
    <dgm:cxn modelId="{A60E688A-AFE7-4F0B-8C88-1CDD6E4553EF}" srcId="{732A7237-8C0E-4F17-8C14-F6263703501D}" destId="{E33A2EE7-F58A-4B29-B317-CF2E4D9D081B}" srcOrd="1" destOrd="0" parTransId="{DE340065-ABED-4C7C-B65B-379DEB9125EC}" sibTransId="{54BC52EC-B641-4631-AAD8-AFFE458A8158}"/>
    <dgm:cxn modelId="{D8D1D615-C1C1-4597-8B54-021BDF0A5136}" type="presParOf" srcId="{D5627967-DE5C-4066-AE1D-75F0A89623B8}" destId="{1DDBE802-48C3-4541-BD39-355CD841E2BD}" srcOrd="0" destOrd="0" presId="urn:microsoft.com/office/officeart/2005/8/layout/vList3#1"/>
    <dgm:cxn modelId="{02E31B14-559E-4552-8BA5-D2046CECBDA8}" type="presParOf" srcId="{1DDBE802-48C3-4541-BD39-355CD841E2BD}" destId="{4FBF4F7C-3D7C-49A6-8B80-58C2B1603190}" srcOrd="0" destOrd="0" presId="urn:microsoft.com/office/officeart/2005/8/layout/vList3#1"/>
    <dgm:cxn modelId="{CD50B54A-F168-4865-A478-8A0611DF135B}" type="presParOf" srcId="{1DDBE802-48C3-4541-BD39-355CD841E2BD}" destId="{61630970-AF54-4A31-9E7A-963EDAC71027}" srcOrd="1" destOrd="0" presId="urn:microsoft.com/office/officeart/2005/8/layout/vList3#1"/>
    <dgm:cxn modelId="{DB73BA20-E81B-4181-9150-4B0D74EABFF9}" type="presParOf" srcId="{D5627967-DE5C-4066-AE1D-75F0A89623B8}" destId="{7E6FBAF4-4E87-491C-8002-A0B271E8E0F6}" srcOrd="1" destOrd="0" presId="urn:microsoft.com/office/officeart/2005/8/layout/vList3#1"/>
    <dgm:cxn modelId="{780DCA4A-3FD1-49D4-8EFE-D724FF72F127}" type="presParOf" srcId="{D5627967-DE5C-4066-AE1D-75F0A89623B8}" destId="{A6532E0A-DAF7-46C5-B94A-477C4A3F65B5}" srcOrd="2" destOrd="0" presId="urn:microsoft.com/office/officeart/2005/8/layout/vList3#1"/>
    <dgm:cxn modelId="{57C62855-2EDC-4E21-8B03-56BDCA5E74BE}" type="presParOf" srcId="{A6532E0A-DAF7-46C5-B94A-477C4A3F65B5}" destId="{D2DC20ED-6BA8-43A4-896A-06EB65110154}" srcOrd="0" destOrd="0" presId="urn:microsoft.com/office/officeart/2005/8/layout/vList3#1"/>
    <dgm:cxn modelId="{17A6789A-BD73-4152-B925-644703CBAB0C}" type="presParOf" srcId="{A6532E0A-DAF7-46C5-B94A-477C4A3F65B5}" destId="{BC572622-6D8D-45D7-AEC6-A0811D3BC519}" srcOrd="1" destOrd="0" presId="urn:microsoft.com/office/officeart/2005/8/layout/vList3#1"/>
    <dgm:cxn modelId="{6E48CE6D-72A8-4567-B88F-C0F1AF1EEDD6}" type="presParOf" srcId="{D5627967-DE5C-4066-AE1D-75F0A89623B8}" destId="{52C36E33-9044-4A1F-A75B-AB8FB4216026}" srcOrd="3" destOrd="0" presId="urn:microsoft.com/office/officeart/2005/8/layout/vList3#1"/>
    <dgm:cxn modelId="{A6689AB1-D2B9-4222-B298-339ADD3B24C4}" type="presParOf" srcId="{D5627967-DE5C-4066-AE1D-75F0A89623B8}" destId="{317D28F8-FEE5-461D-98EE-5D57A3A00DB2}" srcOrd="4" destOrd="0" presId="urn:microsoft.com/office/officeart/2005/8/layout/vList3#1"/>
    <dgm:cxn modelId="{9FC7AC4C-CE02-4546-967C-5C3FA361A990}" type="presParOf" srcId="{317D28F8-FEE5-461D-98EE-5D57A3A00DB2}" destId="{DE77FE52-9789-4D73-A1EF-3429FB42960A}" srcOrd="0" destOrd="0" presId="urn:microsoft.com/office/officeart/2005/8/layout/vList3#1"/>
    <dgm:cxn modelId="{B30C6EA7-E828-47EF-A465-C2831B952CAD}" type="presParOf" srcId="{317D28F8-FEE5-461D-98EE-5D57A3A00DB2}" destId="{A467E3F3-0E91-429D-8FFF-98636AAD86F9}" srcOrd="1" destOrd="0" presId="urn:microsoft.com/office/officeart/2005/8/layout/vList3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908BBD4-669A-4D85-88DA-9312CDA08B77}" type="doc">
      <dgm:prSet loTypeId="urn:microsoft.com/office/officeart/2005/8/layout/hierarchy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A1242B5-03C5-4D71-B7A2-AFF2D9F81B04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gradFill flip="none" rotWithShape="0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13500000" scaled="1"/>
          <a:tileRect/>
        </a:gradFill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r>
            <a:rPr lang="ru-RU" sz="2000" b="1" dirty="0" smtClean="0">
              <a:solidFill>
                <a:srgbClr val="0000FF"/>
              </a:solidFill>
              <a:latin typeface="Century Gothic" pitchFamily="34" charset="0"/>
            </a:rPr>
            <a:t>Составление бюджета основывается на:    </a:t>
          </a:r>
          <a:endParaRPr lang="ru-RU" sz="2000" dirty="0">
            <a:solidFill>
              <a:srgbClr val="0000FF"/>
            </a:solidFill>
          </a:endParaRPr>
        </a:p>
      </dgm:t>
    </dgm:pt>
    <dgm:pt modelId="{E274511D-5FFC-4549-B70F-914F4318CF49}" type="parTrans" cxnId="{65AF0BED-C15E-44FD-A76A-F97FC940FC6E}">
      <dgm:prSet/>
      <dgm:spPr/>
      <dgm:t>
        <a:bodyPr/>
        <a:lstStyle/>
        <a:p>
          <a:endParaRPr lang="ru-RU"/>
        </a:p>
      </dgm:t>
    </dgm:pt>
    <dgm:pt modelId="{DD67F33B-D2B6-4FA3-8E2B-F7FFB24DF73F}" type="sibTrans" cxnId="{65AF0BED-C15E-44FD-A76A-F97FC940FC6E}">
      <dgm:prSet/>
      <dgm:spPr/>
      <dgm:t>
        <a:bodyPr/>
        <a:lstStyle/>
        <a:p>
          <a:endParaRPr lang="ru-RU"/>
        </a:p>
      </dgm:t>
    </dgm:pt>
    <dgm:pt modelId="{8D2AECA2-025E-4F15-8D38-E54943498985}">
      <dgm:prSet phldrT="[Текст]" custT="1"/>
      <dgm:spPr>
        <a:gradFill flip="none" rotWithShape="0">
          <a:gsLst>
            <a:gs pos="0">
              <a:schemeClr val="l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l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shade val="100000"/>
                <a:satMod val="115000"/>
              </a:schemeClr>
            </a:gs>
          </a:gsLst>
          <a:path path="circle">
            <a:fillToRect r="100000" b="100000"/>
          </a:path>
          <a:tileRect l="-100000" t="-100000"/>
        </a:gradFill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r>
            <a:rPr lang="ru-RU" sz="1400" b="1" dirty="0" smtClean="0">
              <a:solidFill>
                <a:srgbClr val="7030A0"/>
              </a:solidFill>
              <a:latin typeface="Century Gothic" pitchFamily="34" charset="0"/>
            </a:rPr>
            <a:t>Бюджетном кодексе РФ,          ФЗ от 20 марта 2025 г. № 33-ФЗ  «Об общих принципах организации местного самоуправления в единой системе публичной власти»</a:t>
          </a:r>
          <a:endParaRPr lang="ru-RU" sz="1400" b="1" dirty="0">
            <a:solidFill>
              <a:srgbClr val="7030A0"/>
            </a:solidFill>
            <a:latin typeface="Century Gothic" pitchFamily="34" charset="0"/>
          </a:endParaRPr>
        </a:p>
      </dgm:t>
    </dgm:pt>
    <dgm:pt modelId="{EC978048-BA32-4258-AF26-3C1B7C7FC208}" type="parTrans" cxnId="{D518AE4C-7103-45B9-9E1F-BD4DFA4A8F77}">
      <dgm:prSet/>
      <dgm:spPr>
        <a:ln>
          <a:solidFill>
            <a:srgbClr val="0033CC"/>
          </a:solidFill>
        </a:ln>
      </dgm:spPr>
      <dgm:t>
        <a:bodyPr/>
        <a:lstStyle/>
        <a:p>
          <a:endParaRPr lang="ru-RU"/>
        </a:p>
      </dgm:t>
    </dgm:pt>
    <dgm:pt modelId="{90ED5E7A-30CF-4BF8-8632-063005826A32}" type="sibTrans" cxnId="{D518AE4C-7103-45B9-9E1F-BD4DFA4A8F77}">
      <dgm:prSet/>
      <dgm:spPr/>
      <dgm:t>
        <a:bodyPr/>
        <a:lstStyle/>
        <a:p>
          <a:endParaRPr lang="ru-RU"/>
        </a:p>
      </dgm:t>
    </dgm:pt>
    <dgm:pt modelId="{52BA2995-E9D3-4423-B766-6668B476AAC3}">
      <dgm:prSet phldrT="[Текст]" custT="1"/>
      <dgm:spPr>
        <a:gradFill flip="none" rotWithShape="0">
          <a:gsLst>
            <a:gs pos="0">
              <a:schemeClr val="l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l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shade val="100000"/>
                <a:satMod val="115000"/>
              </a:schemeClr>
            </a:gs>
          </a:gsLst>
          <a:path path="circle">
            <a:fillToRect l="100000" t="100000"/>
          </a:path>
          <a:tileRect r="-100000" b="-100000"/>
        </a:gradFill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r>
            <a:rPr lang="ru-RU" sz="1400" b="1" dirty="0" smtClean="0">
              <a:solidFill>
                <a:srgbClr val="7030A0"/>
              </a:solidFill>
              <a:latin typeface="Century Gothic" pitchFamily="34" charset="0"/>
            </a:rPr>
            <a:t>Прогнозе социально-экономического развития городского поселения  город Энгельс</a:t>
          </a:r>
          <a:endParaRPr lang="ru-RU" sz="1400" b="1" dirty="0">
            <a:solidFill>
              <a:srgbClr val="7030A0"/>
            </a:solidFill>
          </a:endParaRPr>
        </a:p>
      </dgm:t>
    </dgm:pt>
    <dgm:pt modelId="{CECCB860-C92F-46DB-97DC-951F00D80F95}" type="parTrans" cxnId="{4B96AA18-E540-4E57-9038-E3DEFBA6FE7C}">
      <dgm:prSet/>
      <dgm:spPr>
        <a:ln>
          <a:solidFill>
            <a:srgbClr val="0033CC"/>
          </a:solidFill>
        </a:ln>
      </dgm:spPr>
      <dgm:t>
        <a:bodyPr/>
        <a:lstStyle/>
        <a:p>
          <a:endParaRPr lang="ru-RU"/>
        </a:p>
      </dgm:t>
    </dgm:pt>
    <dgm:pt modelId="{15A84470-8174-4F7C-BC63-9783A3418F54}" type="sibTrans" cxnId="{4B96AA18-E540-4E57-9038-E3DEFBA6FE7C}">
      <dgm:prSet/>
      <dgm:spPr/>
      <dgm:t>
        <a:bodyPr/>
        <a:lstStyle/>
        <a:p>
          <a:endParaRPr lang="ru-RU"/>
        </a:p>
      </dgm:t>
    </dgm:pt>
    <dgm:pt modelId="{BFD74A20-9A81-4239-B43D-A9777462DD41}">
      <dgm:prSet phldrT="[Текст]" custT="1"/>
      <dgm:spPr>
        <a:gradFill flip="none" rotWithShape="0">
          <a:gsLst>
            <a:gs pos="0">
              <a:schemeClr val="l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l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shade val="100000"/>
                <a:satMod val="115000"/>
              </a:schemeClr>
            </a:gs>
          </a:gsLst>
          <a:path path="circle">
            <a:fillToRect r="100000" b="100000"/>
          </a:path>
          <a:tileRect l="-100000" t="-100000"/>
        </a:gradFill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r>
            <a:rPr lang="ru-RU" sz="1400" b="1" dirty="0" smtClean="0">
              <a:solidFill>
                <a:srgbClr val="7030A0"/>
              </a:solidFill>
              <a:latin typeface="Century Gothic" pitchFamily="34" charset="0"/>
            </a:rPr>
            <a:t>Основных направлениях бюджетной и налоговой политики Саратовской области</a:t>
          </a:r>
          <a:endParaRPr lang="ru-RU" sz="1400" b="1" dirty="0">
            <a:solidFill>
              <a:srgbClr val="7030A0"/>
            </a:solidFill>
          </a:endParaRPr>
        </a:p>
      </dgm:t>
    </dgm:pt>
    <dgm:pt modelId="{D8241064-D992-4E15-A516-53BB1F8C5090}" type="parTrans" cxnId="{5FBF649E-074A-4860-9ECA-7B328093DF22}">
      <dgm:prSet/>
      <dgm:spPr>
        <a:ln>
          <a:solidFill>
            <a:srgbClr val="0033CC"/>
          </a:solidFill>
        </a:ln>
      </dgm:spPr>
      <dgm:t>
        <a:bodyPr/>
        <a:lstStyle/>
        <a:p>
          <a:endParaRPr lang="ru-RU"/>
        </a:p>
      </dgm:t>
    </dgm:pt>
    <dgm:pt modelId="{875C80AE-A1F1-4403-9B0F-E2B1E56C448B}" type="sibTrans" cxnId="{5FBF649E-074A-4860-9ECA-7B328093DF22}">
      <dgm:prSet/>
      <dgm:spPr/>
      <dgm:t>
        <a:bodyPr/>
        <a:lstStyle/>
        <a:p>
          <a:endParaRPr lang="ru-RU"/>
        </a:p>
      </dgm:t>
    </dgm:pt>
    <dgm:pt modelId="{D80FA7B7-62BA-4F7E-85AA-EAFFC9025F0D}">
      <dgm:prSet phldrT="[Текст]" custT="1"/>
      <dgm:spPr>
        <a:gradFill flip="none" rotWithShape="0">
          <a:gsLst>
            <a:gs pos="0">
              <a:schemeClr val="l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l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shade val="100000"/>
                <a:satMod val="115000"/>
              </a:schemeClr>
            </a:gs>
          </a:gsLst>
          <a:path path="circle">
            <a:fillToRect l="100000" t="100000"/>
          </a:path>
          <a:tileRect r="-100000" b="-100000"/>
        </a:gradFill>
        <a:scene3d>
          <a:camera prst="orthographicFront"/>
          <a:lightRig rig="threePt" dir="t"/>
        </a:scene3d>
        <a:sp3d>
          <a:bevelT w="101600" prst="riblet"/>
        </a:sp3d>
      </dgm:spPr>
      <dgm:t>
        <a:bodyPr/>
        <a:lstStyle/>
        <a:p>
          <a:r>
            <a:rPr lang="ru-RU" sz="1400" b="1" dirty="0" smtClean="0">
              <a:solidFill>
                <a:srgbClr val="7030A0"/>
              </a:solidFill>
              <a:latin typeface="Century Gothic" pitchFamily="34" charset="0"/>
            </a:rPr>
            <a:t>Муниципальных программах муниципального образования город Энгельс</a:t>
          </a:r>
          <a:endParaRPr lang="ru-RU" sz="1400" b="1" dirty="0">
            <a:solidFill>
              <a:srgbClr val="7030A0"/>
            </a:solidFill>
          </a:endParaRPr>
        </a:p>
      </dgm:t>
    </dgm:pt>
    <dgm:pt modelId="{4CDF5ECA-23CF-4E47-8781-19CA76C2DF6D}" type="parTrans" cxnId="{E42022E2-6720-4B17-86CC-84A918B4AEDE}">
      <dgm:prSet/>
      <dgm:spPr>
        <a:ln>
          <a:solidFill>
            <a:srgbClr val="0033CC"/>
          </a:solidFill>
        </a:ln>
      </dgm:spPr>
      <dgm:t>
        <a:bodyPr/>
        <a:lstStyle/>
        <a:p>
          <a:endParaRPr lang="ru-RU"/>
        </a:p>
      </dgm:t>
    </dgm:pt>
    <dgm:pt modelId="{6611A3F3-A431-423C-A77F-FFBA4891B01F}" type="sibTrans" cxnId="{E42022E2-6720-4B17-86CC-84A918B4AEDE}">
      <dgm:prSet/>
      <dgm:spPr/>
      <dgm:t>
        <a:bodyPr/>
        <a:lstStyle/>
        <a:p>
          <a:endParaRPr lang="ru-RU"/>
        </a:p>
      </dgm:t>
    </dgm:pt>
    <dgm:pt modelId="{BF9307CC-ACC2-4467-A01E-6F0082252A50}" type="pres">
      <dgm:prSet presAssocID="{2908BBD4-669A-4D85-88DA-9312CDA08B77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DD7B9E-9C25-47B8-A649-77E75237F692}" type="pres">
      <dgm:prSet presAssocID="{FA1242B5-03C5-4D71-B7A2-AFF2D9F81B04}" presName="root" presStyleCnt="0"/>
      <dgm:spPr/>
    </dgm:pt>
    <dgm:pt modelId="{50748376-8F5A-4D45-9BB6-A54988DFE81F}" type="pres">
      <dgm:prSet presAssocID="{FA1242B5-03C5-4D71-B7A2-AFF2D9F81B04}" presName="rootComposite" presStyleCnt="0"/>
      <dgm:spPr/>
    </dgm:pt>
    <dgm:pt modelId="{8C37B9CB-6222-40CA-B880-AA9ABF546B20}" type="pres">
      <dgm:prSet presAssocID="{FA1242B5-03C5-4D71-B7A2-AFF2D9F81B04}" presName="rootText" presStyleLbl="node1" presStyleIdx="0" presStyleCnt="1" custScaleX="116755" custScaleY="38559" custLinFactNeighborX="12729" custLinFactNeighborY="7810"/>
      <dgm:spPr/>
      <dgm:t>
        <a:bodyPr/>
        <a:lstStyle/>
        <a:p>
          <a:endParaRPr lang="ru-RU"/>
        </a:p>
      </dgm:t>
    </dgm:pt>
    <dgm:pt modelId="{16980A44-2F59-4F6E-AED1-C5EE92D6F908}" type="pres">
      <dgm:prSet presAssocID="{FA1242B5-03C5-4D71-B7A2-AFF2D9F81B04}" presName="rootConnector" presStyleLbl="node1" presStyleIdx="0" presStyleCnt="1"/>
      <dgm:spPr/>
      <dgm:t>
        <a:bodyPr/>
        <a:lstStyle/>
        <a:p>
          <a:endParaRPr lang="ru-RU"/>
        </a:p>
      </dgm:t>
    </dgm:pt>
    <dgm:pt modelId="{2449EDAD-0233-418B-9E6B-6E7831CFE9CB}" type="pres">
      <dgm:prSet presAssocID="{FA1242B5-03C5-4D71-B7A2-AFF2D9F81B04}" presName="childShape" presStyleCnt="0"/>
      <dgm:spPr/>
    </dgm:pt>
    <dgm:pt modelId="{1B8E23D5-0901-4230-818E-DEEA3109FA35}" type="pres">
      <dgm:prSet presAssocID="{EC978048-BA32-4258-AF26-3C1B7C7FC208}" presName="Name13" presStyleLbl="parChTrans1D2" presStyleIdx="0" presStyleCnt="4"/>
      <dgm:spPr/>
      <dgm:t>
        <a:bodyPr/>
        <a:lstStyle/>
        <a:p>
          <a:endParaRPr lang="ru-RU"/>
        </a:p>
      </dgm:t>
    </dgm:pt>
    <dgm:pt modelId="{4DC683A7-5A9E-4FEC-B071-AA058E7C8611}" type="pres">
      <dgm:prSet presAssocID="{8D2AECA2-025E-4F15-8D38-E54943498985}" presName="childText" presStyleLbl="bgAcc1" presStyleIdx="0" presStyleCnt="4" custScaleX="125748" custScaleY="82001" custLinFactNeighborX="4961" custLinFactNeighborY="-73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091C45-1A5F-4FB2-B55D-C661201989D9}" type="pres">
      <dgm:prSet presAssocID="{CECCB860-C92F-46DB-97DC-951F00D80F95}" presName="Name13" presStyleLbl="parChTrans1D2" presStyleIdx="1" presStyleCnt="4"/>
      <dgm:spPr/>
      <dgm:t>
        <a:bodyPr/>
        <a:lstStyle/>
        <a:p>
          <a:endParaRPr lang="ru-RU"/>
        </a:p>
      </dgm:t>
    </dgm:pt>
    <dgm:pt modelId="{4A9D85B0-4985-40DA-8A4F-A96D0ACD12D6}" type="pres">
      <dgm:prSet presAssocID="{52BA2995-E9D3-4423-B766-6668B476AAC3}" presName="childText" presStyleLbl="bgAcc1" presStyleIdx="1" presStyleCnt="4" custScaleX="125748" custScaleY="55336" custLinFactNeighborX="4961" custLinFactNeighborY="-2337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BCE7EC0-3680-4FA1-984B-1ABAD5CED9C6}" type="pres">
      <dgm:prSet presAssocID="{D8241064-D992-4E15-A516-53BB1F8C5090}" presName="Name13" presStyleLbl="parChTrans1D2" presStyleIdx="2" presStyleCnt="4"/>
      <dgm:spPr/>
      <dgm:t>
        <a:bodyPr/>
        <a:lstStyle/>
        <a:p>
          <a:endParaRPr lang="ru-RU"/>
        </a:p>
      </dgm:t>
    </dgm:pt>
    <dgm:pt modelId="{1571DEB6-0215-494A-80ED-2EB7FEC9C227}" type="pres">
      <dgm:prSet presAssocID="{BFD74A20-9A81-4239-B43D-A9777462DD41}" presName="childText" presStyleLbl="bgAcc1" presStyleIdx="2" presStyleCnt="4" custScaleX="125748" custScaleY="39400" custLinFactNeighborX="4961" custLinFactNeighborY="-397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E665CE-A181-43CC-A38A-39A80A2A87C0}" type="pres">
      <dgm:prSet presAssocID="{4CDF5ECA-23CF-4E47-8781-19CA76C2DF6D}" presName="Name13" presStyleLbl="parChTrans1D2" presStyleIdx="3" presStyleCnt="4"/>
      <dgm:spPr/>
      <dgm:t>
        <a:bodyPr/>
        <a:lstStyle/>
        <a:p>
          <a:endParaRPr lang="ru-RU"/>
        </a:p>
      </dgm:t>
    </dgm:pt>
    <dgm:pt modelId="{BD503607-896E-4E9F-92D4-B352A9C06EE3}" type="pres">
      <dgm:prSet presAssocID="{D80FA7B7-62BA-4F7E-85AA-EAFFC9025F0D}" presName="childText" presStyleLbl="bgAcc1" presStyleIdx="3" presStyleCnt="4" custScaleX="125748" custScaleY="39400" custLinFactNeighborX="4961" custLinFactNeighborY="-563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BD1D6FF-A166-4B09-B6B4-10CDA763307A}" type="presOf" srcId="{EC978048-BA32-4258-AF26-3C1B7C7FC208}" destId="{1B8E23D5-0901-4230-818E-DEEA3109FA35}" srcOrd="0" destOrd="0" presId="urn:microsoft.com/office/officeart/2005/8/layout/hierarchy3"/>
    <dgm:cxn modelId="{70804E1F-5D84-4F38-8E2D-6E843B6B30F8}" type="presOf" srcId="{4CDF5ECA-23CF-4E47-8781-19CA76C2DF6D}" destId="{78E665CE-A181-43CC-A38A-39A80A2A87C0}" srcOrd="0" destOrd="0" presId="urn:microsoft.com/office/officeart/2005/8/layout/hierarchy3"/>
    <dgm:cxn modelId="{66146354-7A3D-4325-9ED8-33C9B93AD62D}" type="presOf" srcId="{BFD74A20-9A81-4239-B43D-A9777462DD41}" destId="{1571DEB6-0215-494A-80ED-2EB7FEC9C227}" srcOrd="0" destOrd="0" presId="urn:microsoft.com/office/officeart/2005/8/layout/hierarchy3"/>
    <dgm:cxn modelId="{5FBF649E-074A-4860-9ECA-7B328093DF22}" srcId="{FA1242B5-03C5-4D71-B7A2-AFF2D9F81B04}" destId="{BFD74A20-9A81-4239-B43D-A9777462DD41}" srcOrd="2" destOrd="0" parTransId="{D8241064-D992-4E15-A516-53BB1F8C5090}" sibTransId="{875C80AE-A1F1-4403-9B0F-E2B1E56C448B}"/>
    <dgm:cxn modelId="{76E8DF2B-BD20-4086-865D-B23E01DA6433}" type="presOf" srcId="{52BA2995-E9D3-4423-B766-6668B476AAC3}" destId="{4A9D85B0-4985-40DA-8A4F-A96D0ACD12D6}" srcOrd="0" destOrd="0" presId="urn:microsoft.com/office/officeart/2005/8/layout/hierarchy3"/>
    <dgm:cxn modelId="{E89D35F4-D693-4765-A6C0-D4A2CE9BBEDE}" type="presOf" srcId="{2908BBD4-669A-4D85-88DA-9312CDA08B77}" destId="{BF9307CC-ACC2-4467-A01E-6F0082252A50}" srcOrd="0" destOrd="0" presId="urn:microsoft.com/office/officeart/2005/8/layout/hierarchy3"/>
    <dgm:cxn modelId="{F0065B65-1657-495A-B0F4-8B597286143E}" type="presOf" srcId="{8D2AECA2-025E-4F15-8D38-E54943498985}" destId="{4DC683A7-5A9E-4FEC-B071-AA058E7C8611}" srcOrd="0" destOrd="0" presId="urn:microsoft.com/office/officeart/2005/8/layout/hierarchy3"/>
    <dgm:cxn modelId="{E42022E2-6720-4B17-86CC-84A918B4AEDE}" srcId="{FA1242B5-03C5-4D71-B7A2-AFF2D9F81B04}" destId="{D80FA7B7-62BA-4F7E-85AA-EAFFC9025F0D}" srcOrd="3" destOrd="0" parTransId="{4CDF5ECA-23CF-4E47-8781-19CA76C2DF6D}" sibTransId="{6611A3F3-A431-423C-A77F-FFBA4891B01F}"/>
    <dgm:cxn modelId="{D518AE4C-7103-45B9-9E1F-BD4DFA4A8F77}" srcId="{FA1242B5-03C5-4D71-B7A2-AFF2D9F81B04}" destId="{8D2AECA2-025E-4F15-8D38-E54943498985}" srcOrd="0" destOrd="0" parTransId="{EC978048-BA32-4258-AF26-3C1B7C7FC208}" sibTransId="{90ED5E7A-30CF-4BF8-8632-063005826A32}"/>
    <dgm:cxn modelId="{509CE9A8-BCEE-426B-90F0-2797BF3E52AE}" type="presOf" srcId="{FA1242B5-03C5-4D71-B7A2-AFF2D9F81B04}" destId="{16980A44-2F59-4F6E-AED1-C5EE92D6F908}" srcOrd="1" destOrd="0" presId="urn:microsoft.com/office/officeart/2005/8/layout/hierarchy3"/>
    <dgm:cxn modelId="{65C7DBF6-B0FE-4B42-9B97-635DC77E8BE3}" type="presOf" srcId="{D80FA7B7-62BA-4F7E-85AA-EAFFC9025F0D}" destId="{BD503607-896E-4E9F-92D4-B352A9C06EE3}" srcOrd="0" destOrd="0" presId="urn:microsoft.com/office/officeart/2005/8/layout/hierarchy3"/>
    <dgm:cxn modelId="{10B13528-AF82-4706-8F54-A98564A6ACF0}" type="presOf" srcId="{D8241064-D992-4E15-A516-53BB1F8C5090}" destId="{0BCE7EC0-3680-4FA1-984B-1ABAD5CED9C6}" srcOrd="0" destOrd="0" presId="urn:microsoft.com/office/officeart/2005/8/layout/hierarchy3"/>
    <dgm:cxn modelId="{B912B937-3D31-4CAB-A382-5450BB35DD72}" type="presOf" srcId="{CECCB860-C92F-46DB-97DC-951F00D80F95}" destId="{4F091C45-1A5F-4FB2-B55D-C661201989D9}" srcOrd="0" destOrd="0" presId="urn:microsoft.com/office/officeart/2005/8/layout/hierarchy3"/>
    <dgm:cxn modelId="{65AF0BED-C15E-44FD-A76A-F97FC940FC6E}" srcId="{2908BBD4-669A-4D85-88DA-9312CDA08B77}" destId="{FA1242B5-03C5-4D71-B7A2-AFF2D9F81B04}" srcOrd="0" destOrd="0" parTransId="{E274511D-5FFC-4549-B70F-914F4318CF49}" sibTransId="{DD67F33B-D2B6-4FA3-8E2B-F7FFB24DF73F}"/>
    <dgm:cxn modelId="{DEF64DA1-2982-490B-A55C-FFC080F12B02}" type="presOf" srcId="{FA1242B5-03C5-4D71-B7A2-AFF2D9F81B04}" destId="{8C37B9CB-6222-40CA-B880-AA9ABF546B20}" srcOrd="0" destOrd="0" presId="urn:microsoft.com/office/officeart/2005/8/layout/hierarchy3"/>
    <dgm:cxn modelId="{4B96AA18-E540-4E57-9038-E3DEFBA6FE7C}" srcId="{FA1242B5-03C5-4D71-B7A2-AFF2D9F81B04}" destId="{52BA2995-E9D3-4423-B766-6668B476AAC3}" srcOrd="1" destOrd="0" parTransId="{CECCB860-C92F-46DB-97DC-951F00D80F95}" sibTransId="{15A84470-8174-4F7C-BC63-9783A3418F54}"/>
    <dgm:cxn modelId="{B705B810-411E-4E0E-998D-E95082D35B45}" type="presParOf" srcId="{BF9307CC-ACC2-4467-A01E-6F0082252A50}" destId="{1CDD7B9E-9C25-47B8-A649-77E75237F692}" srcOrd="0" destOrd="0" presId="urn:microsoft.com/office/officeart/2005/8/layout/hierarchy3"/>
    <dgm:cxn modelId="{5D00152E-F72E-47BC-B913-BC8F81338BB4}" type="presParOf" srcId="{1CDD7B9E-9C25-47B8-A649-77E75237F692}" destId="{50748376-8F5A-4D45-9BB6-A54988DFE81F}" srcOrd="0" destOrd="0" presId="urn:microsoft.com/office/officeart/2005/8/layout/hierarchy3"/>
    <dgm:cxn modelId="{3A4681EE-7FDE-456B-8E67-5C6CFD635B37}" type="presParOf" srcId="{50748376-8F5A-4D45-9BB6-A54988DFE81F}" destId="{8C37B9CB-6222-40CA-B880-AA9ABF546B20}" srcOrd="0" destOrd="0" presId="urn:microsoft.com/office/officeart/2005/8/layout/hierarchy3"/>
    <dgm:cxn modelId="{6C436AEB-731E-4FD9-9367-FD709E213166}" type="presParOf" srcId="{50748376-8F5A-4D45-9BB6-A54988DFE81F}" destId="{16980A44-2F59-4F6E-AED1-C5EE92D6F908}" srcOrd="1" destOrd="0" presId="urn:microsoft.com/office/officeart/2005/8/layout/hierarchy3"/>
    <dgm:cxn modelId="{0A2FE550-D0A7-4D1D-AFF8-7314CD02F73D}" type="presParOf" srcId="{1CDD7B9E-9C25-47B8-A649-77E75237F692}" destId="{2449EDAD-0233-418B-9E6B-6E7831CFE9CB}" srcOrd="1" destOrd="0" presId="urn:microsoft.com/office/officeart/2005/8/layout/hierarchy3"/>
    <dgm:cxn modelId="{BC24B2E5-8683-4EA0-B640-0B7AE8219C56}" type="presParOf" srcId="{2449EDAD-0233-418B-9E6B-6E7831CFE9CB}" destId="{1B8E23D5-0901-4230-818E-DEEA3109FA35}" srcOrd="0" destOrd="0" presId="urn:microsoft.com/office/officeart/2005/8/layout/hierarchy3"/>
    <dgm:cxn modelId="{2BF6A90E-205B-40C0-BACF-8C97E2140DB1}" type="presParOf" srcId="{2449EDAD-0233-418B-9E6B-6E7831CFE9CB}" destId="{4DC683A7-5A9E-4FEC-B071-AA058E7C8611}" srcOrd="1" destOrd="0" presId="urn:microsoft.com/office/officeart/2005/8/layout/hierarchy3"/>
    <dgm:cxn modelId="{B3599C63-9980-451F-95D0-684337013AA7}" type="presParOf" srcId="{2449EDAD-0233-418B-9E6B-6E7831CFE9CB}" destId="{4F091C45-1A5F-4FB2-B55D-C661201989D9}" srcOrd="2" destOrd="0" presId="urn:microsoft.com/office/officeart/2005/8/layout/hierarchy3"/>
    <dgm:cxn modelId="{B7E1EBF3-FA35-4459-9060-AAF5BE8B0EBF}" type="presParOf" srcId="{2449EDAD-0233-418B-9E6B-6E7831CFE9CB}" destId="{4A9D85B0-4985-40DA-8A4F-A96D0ACD12D6}" srcOrd="3" destOrd="0" presId="urn:microsoft.com/office/officeart/2005/8/layout/hierarchy3"/>
    <dgm:cxn modelId="{C002D6E4-17E3-448B-95DD-11890900602C}" type="presParOf" srcId="{2449EDAD-0233-418B-9E6B-6E7831CFE9CB}" destId="{0BCE7EC0-3680-4FA1-984B-1ABAD5CED9C6}" srcOrd="4" destOrd="0" presId="urn:microsoft.com/office/officeart/2005/8/layout/hierarchy3"/>
    <dgm:cxn modelId="{DA1E249B-E2EB-490F-92DD-F46FBF38FBDD}" type="presParOf" srcId="{2449EDAD-0233-418B-9E6B-6E7831CFE9CB}" destId="{1571DEB6-0215-494A-80ED-2EB7FEC9C227}" srcOrd="5" destOrd="0" presId="urn:microsoft.com/office/officeart/2005/8/layout/hierarchy3"/>
    <dgm:cxn modelId="{5EF2BB12-03F3-44CD-A83E-E693F78CCCA1}" type="presParOf" srcId="{2449EDAD-0233-418B-9E6B-6E7831CFE9CB}" destId="{78E665CE-A181-43CC-A38A-39A80A2A87C0}" srcOrd="6" destOrd="0" presId="urn:microsoft.com/office/officeart/2005/8/layout/hierarchy3"/>
    <dgm:cxn modelId="{27D28215-3AB0-4A67-B0F0-E825B91243BC}" type="presParOf" srcId="{2449EDAD-0233-418B-9E6B-6E7831CFE9CB}" destId="{BD503607-896E-4E9F-92D4-B352A9C06EE3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xmlns="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912424D-A576-4236-AB36-0C49659E741F}" type="doc">
      <dgm:prSet loTypeId="urn:microsoft.com/office/officeart/2005/8/layout/radial6" loCatId="cycle" qsTypeId="urn:microsoft.com/office/officeart/2005/8/quickstyle/3d1" qsCatId="3D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137AD105-3B1E-4CCE-B125-41965CEDFAE9}">
      <dgm:prSet phldrT="[Текст]" custT="1"/>
      <dgm:spPr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0" scaled="1"/>
          <a:tileRect/>
        </a:gradFill>
      </dgm:spPr>
      <dgm:t>
        <a:bodyPr/>
        <a:lstStyle/>
        <a:p>
          <a:pPr>
            <a:spcAft>
              <a:spcPct val="35000"/>
            </a:spcAft>
          </a:pPr>
          <a:r>
            <a:rPr lang="ru-RU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ОБЪЕМ РАСХОДОВ </a:t>
          </a:r>
        </a:p>
        <a:p>
          <a:pPr>
            <a:spcAft>
              <a:spcPct val="35000"/>
            </a:spcAft>
          </a:pPr>
          <a:r>
            <a:rPr lang="ru-RU" sz="22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 2026 год </a:t>
          </a:r>
        </a:p>
        <a:p>
          <a:pPr>
            <a:spcAft>
              <a:spcPts val="0"/>
            </a:spcAft>
          </a:pPr>
          <a:r>
            <a: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2 764 740,0</a:t>
          </a:r>
        </a:p>
        <a:p>
          <a:pPr>
            <a:spcAft>
              <a:spcPts val="0"/>
            </a:spcAft>
          </a:pPr>
          <a:r>
            <a:rPr lang="ru-RU" sz="2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тыс. руб.</a:t>
          </a:r>
          <a:endParaRPr lang="ru-RU" sz="2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gm:t>
    </dgm:pt>
    <dgm:pt modelId="{6E6B2EA0-A88C-4F1A-83B7-D26B67AEBEFF}" type="parTrans" cxnId="{7BC9CE25-2F91-43C3-AC20-838300A668A2}">
      <dgm:prSet/>
      <dgm:spPr/>
      <dgm:t>
        <a:bodyPr/>
        <a:lstStyle/>
        <a:p>
          <a:endParaRPr lang="ru-RU"/>
        </a:p>
      </dgm:t>
    </dgm:pt>
    <dgm:pt modelId="{C02FD751-6261-4919-92C2-A4F3AF65DA7A}" type="sibTrans" cxnId="{7BC9CE25-2F91-43C3-AC20-838300A668A2}">
      <dgm:prSet/>
      <dgm:spPr/>
      <dgm:t>
        <a:bodyPr/>
        <a:lstStyle/>
        <a:p>
          <a:endParaRPr lang="ru-RU"/>
        </a:p>
      </dgm:t>
    </dgm:pt>
    <dgm:pt modelId="{777D2254-2427-48FA-B6F8-5881B06E1396}">
      <dgm:prSet phldrT="[Текст]" custT="1"/>
      <dgm:spPr>
        <a:gradFill flip="none" rotWithShape="0">
          <a:gsLst>
            <a:gs pos="0">
              <a:srgbClr val="24CDE4">
                <a:shade val="30000"/>
                <a:satMod val="115000"/>
              </a:srgbClr>
            </a:gs>
            <a:gs pos="50000">
              <a:srgbClr val="24CDE4">
                <a:shade val="67500"/>
                <a:satMod val="115000"/>
              </a:srgbClr>
            </a:gs>
            <a:gs pos="100000">
              <a:srgbClr val="24CDE4">
                <a:shade val="100000"/>
                <a:satMod val="115000"/>
              </a:srgbClr>
            </a:gs>
          </a:gsLst>
          <a:lin ang="8100000" scaled="1"/>
          <a:tileRect/>
        </a:gradFill>
      </dgm:spPr>
      <dgm:t>
        <a:bodyPr/>
        <a:lstStyle/>
        <a:p>
          <a:r>
            <a: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Администрация </a:t>
          </a:r>
          <a:r>
            <a:rPr lang="ru-RU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ЭМР </a:t>
          </a:r>
          <a:endParaRPr lang="ru-RU" sz="1300" b="1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r>
            <a: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5 171,6 </a:t>
          </a:r>
          <a:r>
            <a: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dirty="0">
            <a:solidFill>
              <a:srgbClr val="0000FF"/>
            </a:solidFill>
          </a:endParaRPr>
        </a:p>
      </dgm:t>
    </dgm:pt>
    <dgm:pt modelId="{CCD210D6-5743-42FA-A146-3B2718F199F8}" type="parTrans" cxnId="{A4DC4C8A-6761-4106-A929-0F3CAE2AF6AB}">
      <dgm:prSet/>
      <dgm:spPr/>
      <dgm:t>
        <a:bodyPr/>
        <a:lstStyle/>
        <a:p>
          <a:endParaRPr lang="ru-RU"/>
        </a:p>
      </dgm:t>
    </dgm:pt>
    <dgm:pt modelId="{9572639D-DB14-4B6E-B556-67A5DCA492FB}" type="sibTrans" cxnId="{A4DC4C8A-6761-4106-A929-0F3CAE2AF6AB}">
      <dgm:prSet/>
      <dgm:spPr/>
      <dgm:t>
        <a:bodyPr/>
        <a:lstStyle/>
        <a:p>
          <a:endParaRPr lang="ru-RU"/>
        </a:p>
      </dgm:t>
    </dgm:pt>
    <dgm:pt modelId="{2C19D571-C17C-47B0-AEF5-69252A99138A}">
      <dgm:prSet phldrT="[Текст]" custT="1"/>
      <dgm:spPr>
        <a:gradFill flip="none" rotWithShape="1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Комитет финансов администрации ЭМР</a:t>
          </a:r>
        </a:p>
        <a:p>
          <a:r>
            <a: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742 384,9 </a:t>
          </a:r>
          <a:r>
            <a: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dirty="0">
            <a:solidFill>
              <a:srgbClr val="0000FF"/>
            </a:solidFill>
          </a:endParaRPr>
        </a:p>
      </dgm:t>
    </dgm:pt>
    <dgm:pt modelId="{96E78910-E600-4269-BDD7-6152DA781938}" type="parTrans" cxnId="{3F097695-40E2-45D6-ACCC-EF873CA3FADA}">
      <dgm:prSet/>
      <dgm:spPr/>
      <dgm:t>
        <a:bodyPr/>
        <a:lstStyle/>
        <a:p>
          <a:endParaRPr lang="ru-RU"/>
        </a:p>
      </dgm:t>
    </dgm:pt>
    <dgm:pt modelId="{BDE08795-1AA7-40AB-833C-08B1C1D444A1}" type="sibTrans" cxnId="{3F097695-40E2-45D6-ACCC-EF873CA3FADA}">
      <dgm:prSet/>
      <dgm:spPr/>
      <dgm:t>
        <a:bodyPr/>
        <a:lstStyle/>
        <a:p>
          <a:endParaRPr lang="ru-RU"/>
        </a:p>
      </dgm:t>
    </dgm:pt>
    <dgm:pt modelId="{6F607109-4E58-4CC1-8F73-288D84F2C499}">
      <dgm:prSet phldrT="[Текст]" custT="1"/>
      <dgm:spPr>
        <a:gradFill flip="none" rotWithShape="0">
          <a:gsLst>
            <a:gs pos="0">
              <a:srgbClr val="24CDE4">
                <a:shade val="30000"/>
                <a:satMod val="115000"/>
              </a:srgbClr>
            </a:gs>
            <a:gs pos="50000">
              <a:srgbClr val="24CDE4">
                <a:shade val="67500"/>
                <a:satMod val="115000"/>
              </a:srgbClr>
            </a:gs>
            <a:gs pos="100000">
              <a:srgbClr val="24CDE4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Комитет по земельным ресурсам администрации ЭМР</a:t>
          </a:r>
        </a:p>
        <a:p>
          <a:r>
            <a: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1 530,1 </a:t>
          </a:r>
          <a:r>
            <a: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dirty="0">
            <a:solidFill>
              <a:srgbClr val="0000FF"/>
            </a:solidFill>
          </a:endParaRPr>
        </a:p>
      </dgm:t>
    </dgm:pt>
    <dgm:pt modelId="{10179DE3-7AF7-4D27-8C48-46488574F286}" type="parTrans" cxnId="{9FF203D5-0E7C-4356-9A10-C0BB67A19F1B}">
      <dgm:prSet/>
      <dgm:spPr/>
      <dgm:t>
        <a:bodyPr/>
        <a:lstStyle/>
        <a:p>
          <a:endParaRPr lang="ru-RU"/>
        </a:p>
      </dgm:t>
    </dgm:pt>
    <dgm:pt modelId="{4F89376B-F032-4E08-8BD5-935BD38487A4}" type="sibTrans" cxnId="{9FF203D5-0E7C-4356-9A10-C0BB67A19F1B}">
      <dgm:prSet/>
      <dgm:spPr/>
      <dgm:t>
        <a:bodyPr/>
        <a:lstStyle/>
        <a:p>
          <a:endParaRPr lang="ru-RU"/>
        </a:p>
      </dgm:t>
    </dgm:pt>
    <dgm:pt modelId="{15B582F8-BCAE-4A8F-B8A5-564BE27101F9}">
      <dgm:prSet phldrT="[Текст]" custT="1"/>
      <dgm:spPr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Комитет ЖКХ, ТЭК, транспорта и связи администрации ЭМР</a:t>
          </a:r>
        </a:p>
        <a:p>
          <a:r>
            <a: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1 771 451,1 </a:t>
          </a:r>
          <a:r>
            <a: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dirty="0">
            <a:solidFill>
              <a:srgbClr val="0000FF"/>
            </a:solidFill>
          </a:endParaRPr>
        </a:p>
      </dgm:t>
    </dgm:pt>
    <dgm:pt modelId="{F40D441B-B28A-4EA1-A483-21C8033E91F3}" type="parTrans" cxnId="{DA6ED87E-FA5D-4D2E-91E7-0C7B1A22DF21}">
      <dgm:prSet/>
      <dgm:spPr/>
      <dgm:t>
        <a:bodyPr/>
        <a:lstStyle/>
        <a:p>
          <a:endParaRPr lang="ru-RU"/>
        </a:p>
      </dgm:t>
    </dgm:pt>
    <dgm:pt modelId="{F87E1D32-EFA5-49E9-9696-04C93190F5CB}" type="sibTrans" cxnId="{DA6ED87E-FA5D-4D2E-91E7-0C7B1A22DF21}">
      <dgm:prSet/>
      <dgm:spPr/>
      <dgm:t>
        <a:bodyPr/>
        <a:lstStyle/>
        <a:p>
          <a:endParaRPr lang="ru-RU"/>
        </a:p>
      </dgm:t>
    </dgm:pt>
    <dgm:pt modelId="{D6E763A9-0CF4-4B85-B930-55C78F8F72B0}">
      <dgm:prSet phldrT="[Текст]" custT="1"/>
      <dgm:spPr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Управление культуры администрации ЭМР</a:t>
          </a:r>
        </a:p>
        <a:p>
          <a:r>
            <a: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132 219,1 </a:t>
          </a:r>
          <a:r>
            <a: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.</a:t>
          </a:r>
          <a:endParaRPr lang="ru-RU" sz="1200" dirty="0"/>
        </a:p>
      </dgm:t>
    </dgm:pt>
    <dgm:pt modelId="{664B269A-44C9-4F55-9C41-0B4CB329528F}" type="parTrans" cxnId="{FBAE046F-9B33-4552-8A08-5327DC84B761}">
      <dgm:prSet/>
      <dgm:spPr/>
      <dgm:t>
        <a:bodyPr/>
        <a:lstStyle/>
        <a:p>
          <a:endParaRPr lang="ru-RU"/>
        </a:p>
      </dgm:t>
    </dgm:pt>
    <dgm:pt modelId="{BC783738-9762-4A57-B3A0-FF6C73F15BDF}" type="sibTrans" cxnId="{FBAE046F-9B33-4552-8A08-5327DC84B761}">
      <dgm:prSet/>
      <dgm:spPr/>
      <dgm:t>
        <a:bodyPr/>
        <a:lstStyle/>
        <a:p>
          <a:endParaRPr lang="ru-RU"/>
        </a:p>
      </dgm:t>
    </dgm:pt>
    <dgm:pt modelId="{E38C9443-2858-4D81-B41F-9DEFD9726AFE}">
      <dgm:prSet phldrT="[Текст]" custT="1"/>
      <dgm:spPr>
        <a:gradFill flip="none" rotWithShape="0">
          <a:gsLst>
            <a:gs pos="0">
              <a:srgbClr val="24CDE4">
                <a:shade val="30000"/>
                <a:satMod val="115000"/>
              </a:srgbClr>
            </a:gs>
            <a:gs pos="50000">
              <a:srgbClr val="24CDE4">
                <a:shade val="67500"/>
                <a:satMod val="115000"/>
              </a:srgbClr>
            </a:gs>
            <a:gs pos="100000">
              <a:srgbClr val="24CDE4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ru-RU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Управление </a:t>
          </a:r>
          <a:r>
            <a: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 физической культуре, </a:t>
          </a:r>
          <a:r>
            <a:rPr lang="ru-RU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спорту и молодежной политике </a:t>
          </a:r>
          <a:r>
            <a: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администрации ЭМР</a:t>
          </a:r>
        </a:p>
        <a:p>
          <a:r>
            <a: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74 696,0 </a:t>
          </a:r>
          <a:r>
            <a: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dirty="0">
            <a:solidFill>
              <a:srgbClr val="0000FF"/>
            </a:solidFill>
          </a:endParaRPr>
        </a:p>
      </dgm:t>
    </dgm:pt>
    <dgm:pt modelId="{72EA10AD-24C7-49ED-B9EF-159C9298E0F4}" type="parTrans" cxnId="{7A5819A0-C80D-48FE-8B5C-8448D3B0E832}">
      <dgm:prSet/>
      <dgm:spPr/>
      <dgm:t>
        <a:bodyPr/>
        <a:lstStyle/>
        <a:p>
          <a:endParaRPr lang="ru-RU"/>
        </a:p>
      </dgm:t>
    </dgm:pt>
    <dgm:pt modelId="{184856C3-27E6-4CF4-822F-6046FE5E5B12}" type="sibTrans" cxnId="{7A5819A0-C80D-48FE-8B5C-8448D3B0E832}">
      <dgm:prSet/>
      <dgm:spPr/>
      <dgm:t>
        <a:bodyPr/>
        <a:lstStyle/>
        <a:p>
          <a:endParaRPr lang="ru-RU"/>
        </a:p>
      </dgm:t>
    </dgm:pt>
    <dgm:pt modelId="{048570AA-9463-4491-B91C-282E680BCE13}">
      <dgm:prSet phldrT="[Текст]" custT="1"/>
      <dgm:spPr>
        <a:gradFill flip="none" rotWithShape="1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ru-RU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Комитет </a:t>
          </a:r>
          <a:r>
            <a: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 управлению имуществом администрации  ЭМР</a:t>
          </a:r>
        </a:p>
        <a:p>
          <a:r>
            <a: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8 528,6 </a:t>
          </a:r>
          <a:r>
            <a: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dirty="0">
            <a:solidFill>
              <a:srgbClr val="0000FF"/>
            </a:solidFill>
          </a:endParaRPr>
        </a:p>
      </dgm:t>
    </dgm:pt>
    <dgm:pt modelId="{C552BCFD-8745-4D89-B4AA-43A22565ED4A}" type="parTrans" cxnId="{67970A0D-A70C-40F2-AE3E-2A2493EE7F2F}">
      <dgm:prSet/>
      <dgm:spPr/>
      <dgm:t>
        <a:bodyPr/>
        <a:lstStyle/>
        <a:p>
          <a:endParaRPr lang="ru-RU"/>
        </a:p>
      </dgm:t>
    </dgm:pt>
    <dgm:pt modelId="{4914C6F7-9F5F-4F59-A292-53FF2D3AE538}" type="sibTrans" cxnId="{67970A0D-A70C-40F2-AE3E-2A2493EE7F2F}">
      <dgm:prSet/>
      <dgm:spPr/>
      <dgm:t>
        <a:bodyPr/>
        <a:lstStyle/>
        <a:p>
          <a:endParaRPr lang="ru-RU"/>
        </a:p>
      </dgm:t>
    </dgm:pt>
    <dgm:pt modelId="{23A7DC92-4CD9-4D01-AAA1-5FBB6A9E3389}">
      <dgm:prSet phldrT="[Текст]" custT="1"/>
      <dgm:spPr>
        <a:solidFill>
          <a:srgbClr val="24CDE4"/>
        </a:solidFill>
      </dgm:spPr>
      <dgm:t>
        <a:bodyPr/>
        <a:lstStyle/>
        <a:p>
          <a:r>
            <a: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Энгельсский городской Совет депутатов</a:t>
          </a:r>
        </a:p>
        <a:p>
          <a:r>
            <a: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610,6</a:t>
          </a:r>
          <a:r>
            <a: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тыс. руб.</a:t>
          </a:r>
          <a:endParaRPr lang="ru-RU" sz="1200" dirty="0">
            <a:solidFill>
              <a:srgbClr val="0000FF"/>
            </a:solidFill>
          </a:endParaRPr>
        </a:p>
      </dgm:t>
    </dgm:pt>
    <dgm:pt modelId="{68FC4F94-06F9-4117-9978-1BB4D2E9E6FE}" type="parTrans" cxnId="{9077651A-6171-4CBF-B52A-005A65141073}">
      <dgm:prSet/>
      <dgm:spPr/>
      <dgm:t>
        <a:bodyPr/>
        <a:lstStyle/>
        <a:p>
          <a:endParaRPr lang="ru-RU"/>
        </a:p>
      </dgm:t>
    </dgm:pt>
    <dgm:pt modelId="{C12446BC-8D44-4357-A839-D4DC51D3FB27}" type="sibTrans" cxnId="{9077651A-6171-4CBF-B52A-005A65141073}">
      <dgm:prSet/>
      <dgm:spPr/>
      <dgm:t>
        <a:bodyPr/>
        <a:lstStyle/>
        <a:p>
          <a:endParaRPr lang="ru-RU"/>
        </a:p>
      </dgm:t>
    </dgm:pt>
    <dgm:pt modelId="{FA1C4F4C-8A30-411B-A02B-E613E9F495EF}">
      <dgm:prSet phldrT="[Текст]" custT="1"/>
      <dgm:spPr>
        <a:gradFill flip="none" rotWithShape="0">
          <a:gsLst>
            <a:gs pos="0">
              <a:srgbClr val="24CDE4">
                <a:shade val="30000"/>
                <a:satMod val="115000"/>
              </a:srgbClr>
            </a:gs>
            <a:gs pos="50000">
              <a:srgbClr val="24CDE4">
                <a:shade val="67500"/>
                <a:satMod val="115000"/>
              </a:srgbClr>
            </a:gs>
            <a:gs pos="100000">
              <a:srgbClr val="24CDE4">
                <a:shade val="100000"/>
                <a:satMod val="115000"/>
              </a:srgbClr>
            </a:gs>
          </a:gsLst>
          <a:lin ang="2700000" scaled="1"/>
          <a:tileRect/>
        </a:gradFill>
      </dgm:spPr>
      <dgm:t>
        <a:bodyPr/>
        <a:lstStyle/>
        <a:p>
          <a:r>
            <a:rPr lang="ru-RU" sz="13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Управление капитального строительства администрации </a:t>
          </a:r>
          <a:r>
            <a:rPr lang="ru-RU" sz="13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ЭМР  </a:t>
          </a:r>
          <a:r>
            <a:rPr lang="ru-RU" sz="12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          </a:t>
          </a:r>
          <a:r>
            <a:rPr lang="ru-RU" sz="20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28 148,0 </a:t>
          </a:r>
          <a:r>
            <a:rPr lang="ru-RU" sz="1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тыс.руб</a:t>
          </a:r>
          <a:r>
            <a:rPr lang="ru-RU" sz="1200" b="1" dirty="0">
              <a:latin typeface="Times New Roman" pitchFamily="18" charset="0"/>
              <a:cs typeface="Times New Roman" pitchFamily="18" charset="0"/>
            </a:rPr>
            <a:t>.</a:t>
          </a:r>
        </a:p>
      </dgm:t>
    </dgm:pt>
    <dgm:pt modelId="{E40E0815-B3E3-4641-8293-F95EA5A257C6}" type="parTrans" cxnId="{DAC3935E-720B-46C5-8D2E-55932E75AD9B}">
      <dgm:prSet/>
      <dgm:spPr/>
      <dgm:t>
        <a:bodyPr/>
        <a:lstStyle/>
        <a:p>
          <a:endParaRPr lang="ru-RU"/>
        </a:p>
      </dgm:t>
    </dgm:pt>
    <dgm:pt modelId="{60AE27F4-C4ED-49B4-B8AD-C73DF1A1A299}" type="sibTrans" cxnId="{DAC3935E-720B-46C5-8D2E-55932E75AD9B}">
      <dgm:prSet/>
      <dgm:spPr/>
      <dgm:t>
        <a:bodyPr/>
        <a:lstStyle/>
        <a:p>
          <a:endParaRPr lang="ru-RU"/>
        </a:p>
      </dgm:t>
    </dgm:pt>
    <dgm:pt modelId="{845566C0-FF1E-4CAE-8393-4FC1CE8C8562}" type="pres">
      <dgm:prSet presAssocID="{8912424D-A576-4236-AB36-0C49659E741F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719BA1-44AC-4C55-A0FC-F23E96A6458C}" type="pres">
      <dgm:prSet presAssocID="{137AD105-3B1E-4CCE-B125-41965CEDFAE9}" presName="centerShape" presStyleLbl="node0" presStyleIdx="0" presStyleCnt="1" custScaleX="228913" custScaleY="193806" custLinFactNeighborX="-1600" custLinFactNeighborY="-4062"/>
      <dgm:spPr/>
      <dgm:t>
        <a:bodyPr/>
        <a:lstStyle/>
        <a:p>
          <a:endParaRPr lang="ru-RU"/>
        </a:p>
      </dgm:t>
    </dgm:pt>
    <dgm:pt modelId="{8424C24A-2715-480C-BFCA-D1710A7563FD}" type="pres">
      <dgm:prSet presAssocID="{777D2254-2427-48FA-B6F8-5881B06E1396}" presName="node" presStyleLbl="node1" presStyleIdx="0" presStyleCnt="9" custScaleX="304417" custScaleY="121479" custLinFactNeighborX="1341" custLinFactNeighborY="-1236" custRadScaleRad="105492" custRadScaleInc="1179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38F08B0-AA8F-484D-BCC6-224005D50D4D}" type="pres">
      <dgm:prSet presAssocID="{777D2254-2427-48FA-B6F8-5881B06E1396}" presName="dummy" presStyleCnt="0"/>
      <dgm:spPr/>
      <dgm:t>
        <a:bodyPr/>
        <a:lstStyle/>
        <a:p>
          <a:endParaRPr lang="ru-RU"/>
        </a:p>
      </dgm:t>
    </dgm:pt>
    <dgm:pt modelId="{63B675FD-6909-4BE3-8314-2ACC244D7667}" type="pres">
      <dgm:prSet presAssocID="{9572639D-DB14-4B6E-B556-67A5DCA492FB}" presName="sibTrans" presStyleLbl="sibTrans2D1" presStyleIdx="0" presStyleCnt="9" custLinFactNeighborX="-9141"/>
      <dgm:spPr/>
      <dgm:t>
        <a:bodyPr/>
        <a:lstStyle/>
        <a:p>
          <a:endParaRPr lang="ru-RU"/>
        </a:p>
      </dgm:t>
    </dgm:pt>
    <dgm:pt modelId="{F9E6E000-43A5-4DDF-AE02-18E69A23A9C3}" type="pres">
      <dgm:prSet presAssocID="{2C19D571-C17C-47B0-AEF5-69252A99138A}" presName="node" presStyleLbl="node1" presStyleIdx="1" presStyleCnt="9" custScaleX="300983" custScaleY="134759" custLinFactNeighborX="-447" custLinFactNeighborY="-8799" custRadScaleRad="194225" custRadScaleInc="2005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2FF5D6-BB56-4F63-B653-C4E419219719}" type="pres">
      <dgm:prSet presAssocID="{2C19D571-C17C-47B0-AEF5-69252A99138A}" presName="dummy" presStyleCnt="0"/>
      <dgm:spPr/>
      <dgm:t>
        <a:bodyPr/>
        <a:lstStyle/>
        <a:p>
          <a:endParaRPr lang="ru-RU"/>
        </a:p>
      </dgm:t>
    </dgm:pt>
    <dgm:pt modelId="{E7C25370-2399-455D-9176-2EA0B09540DF}" type="pres">
      <dgm:prSet presAssocID="{BDE08795-1AA7-40AB-833C-08B1C1D444A1}" presName="sibTrans" presStyleLbl="sibTrans2D1" presStyleIdx="1" presStyleCnt="9"/>
      <dgm:spPr/>
      <dgm:t>
        <a:bodyPr/>
        <a:lstStyle/>
        <a:p>
          <a:endParaRPr lang="ru-RU"/>
        </a:p>
      </dgm:t>
    </dgm:pt>
    <dgm:pt modelId="{49EA0950-1E43-4105-A63A-7B6D7EE91229}" type="pres">
      <dgm:prSet presAssocID="{6F607109-4E58-4CC1-8F73-288D84F2C499}" presName="node" presStyleLbl="node1" presStyleIdx="2" presStyleCnt="9" custScaleX="300217" custScaleY="161637" custLinFactNeighborX="-1100" custLinFactNeighborY="-18045" custRadScaleRad="188594" custRadScaleInc="5578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B1339F-C94C-431C-A331-8D142AF4D08D}" type="pres">
      <dgm:prSet presAssocID="{6F607109-4E58-4CC1-8F73-288D84F2C499}" presName="dummy" presStyleCnt="0"/>
      <dgm:spPr/>
      <dgm:t>
        <a:bodyPr/>
        <a:lstStyle/>
        <a:p>
          <a:endParaRPr lang="ru-RU"/>
        </a:p>
      </dgm:t>
    </dgm:pt>
    <dgm:pt modelId="{24CFA603-EAFE-4A97-A693-383DF71B39BE}" type="pres">
      <dgm:prSet presAssocID="{4F89376B-F032-4E08-8BD5-935BD38487A4}" presName="sibTrans" presStyleLbl="sibTrans2D1" presStyleIdx="2" presStyleCnt="9"/>
      <dgm:spPr/>
      <dgm:t>
        <a:bodyPr/>
        <a:lstStyle/>
        <a:p>
          <a:endParaRPr lang="ru-RU"/>
        </a:p>
      </dgm:t>
    </dgm:pt>
    <dgm:pt modelId="{7B57B802-743C-4C0E-BA5E-6F2D00E2CA63}" type="pres">
      <dgm:prSet presAssocID="{15B582F8-BCAE-4A8F-B8A5-564BE27101F9}" presName="node" presStyleLbl="node1" presStyleIdx="3" presStyleCnt="9" custScaleX="337301" custScaleY="129450" custLinFactNeighborY="-35196" custRadScaleRad="186192" custRadScaleInc="-861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6BDDD8-9B73-4D0A-95C3-58C85326399E}" type="pres">
      <dgm:prSet presAssocID="{15B582F8-BCAE-4A8F-B8A5-564BE27101F9}" presName="dummy" presStyleCnt="0"/>
      <dgm:spPr/>
      <dgm:t>
        <a:bodyPr/>
        <a:lstStyle/>
        <a:p>
          <a:endParaRPr lang="ru-RU"/>
        </a:p>
      </dgm:t>
    </dgm:pt>
    <dgm:pt modelId="{044FA6E8-AFC3-4408-81B1-819F0434FE01}" type="pres">
      <dgm:prSet presAssocID="{F87E1D32-EFA5-49E9-9696-04C93190F5CB}" presName="sibTrans" presStyleLbl="sibTrans2D1" presStyleIdx="3" presStyleCnt="9"/>
      <dgm:spPr/>
      <dgm:t>
        <a:bodyPr/>
        <a:lstStyle/>
        <a:p>
          <a:endParaRPr lang="ru-RU"/>
        </a:p>
      </dgm:t>
    </dgm:pt>
    <dgm:pt modelId="{CD11D5F7-AE4E-45E2-9472-E1C12ABDA449}" type="pres">
      <dgm:prSet presAssocID="{FA1C4F4C-8A30-411B-A02B-E613E9F495EF}" presName="node" presStyleLbl="node1" presStyleIdx="4" presStyleCnt="9" custScaleX="341477" custScaleY="132037" custRadScaleRad="95078" custRadScaleInc="-133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FCC5BD-65BA-4521-ACA0-EB514377DED5}" type="pres">
      <dgm:prSet presAssocID="{FA1C4F4C-8A30-411B-A02B-E613E9F495EF}" presName="dummy" presStyleCnt="0"/>
      <dgm:spPr/>
      <dgm:t>
        <a:bodyPr/>
        <a:lstStyle/>
        <a:p>
          <a:endParaRPr lang="ru-RU"/>
        </a:p>
      </dgm:t>
    </dgm:pt>
    <dgm:pt modelId="{3C342250-90DF-493D-8761-6AAEF4B26B3A}" type="pres">
      <dgm:prSet presAssocID="{60AE27F4-C4ED-49B4-B8AD-C73DF1A1A299}" presName="sibTrans" presStyleLbl="sibTrans2D1" presStyleIdx="4" presStyleCnt="9" custScaleY="85716"/>
      <dgm:spPr/>
      <dgm:t>
        <a:bodyPr/>
        <a:lstStyle/>
        <a:p>
          <a:endParaRPr lang="ru-RU"/>
        </a:p>
      </dgm:t>
    </dgm:pt>
    <dgm:pt modelId="{F25C5CFB-9578-4703-B9A7-E79981386719}" type="pres">
      <dgm:prSet presAssocID="{D6E763A9-0CF4-4B85-B930-55C78F8F72B0}" presName="node" presStyleLbl="node1" presStyleIdx="5" presStyleCnt="9" custScaleX="311336" custScaleY="120473" custLinFactNeighborX="-1341" custLinFactNeighborY="-52794" custRadScaleRad="145199" custRadScaleInc="2644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9050C3-661F-4F75-883E-C475B36559CD}" type="pres">
      <dgm:prSet presAssocID="{D6E763A9-0CF4-4B85-B930-55C78F8F72B0}" presName="dummy" presStyleCnt="0"/>
      <dgm:spPr/>
      <dgm:t>
        <a:bodyPr/>
        <a:lstStyle/>
        <a:p>
          <a:endParaRPr lang="ru-RU"/>
        </a:p>
      </dgm:t>
    </dgm:pt>
    <dgm:pt modelId="{0F127493-6D81-4CBF-AA49-E6CB877243FF}" type="pres">
      <dgm:prSet presAssocID="{BC783738-9762-4A57-B3A0-FF6C73F15BDF}" presName="sibTrans" presStyleLbl="sibTrans2D1" presStyleIdx="5" presStyleCnt="9"/>
      <dgm:spPr/>
      <dgm:t>
        <a:bodyPr/>
        <a:lstStyle/>
        <a:p>
          <a:endParaRPr lang="ru-RU"/>
        </a:p>
      </dgm:t>
    </dgm:pt>
    <dgm:pt modelId="{6DCD1539-36E2-44B4-AFBD-48482BBC60BB}" type="pres">
      <dgm:prSet presAssocID="{E38C9443-2858-4D81-B41F-9DEFD9726AFE}" presName="node" presStyleLbl="node1" presStyleIdx="6" presStyleCnt="9" custScaleX="377824" custScaleY="172334" custLinFactNeighborX="-1341" custLinFactNeighborY="-55728" custRadScaleRad="193573" custRadScaleInc="1776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99093F-86B1-4A52-92F4-E2A5B89D3AC6}" type="pres">
      <dgm:prSet presAssocID="{E38C9443-2858-4D81-B41F-9DEFD9726AFE}" presName="dummy" presStyleCnt="0"/>
      <dgm:spPr/>
      <dgm:t>
        <a:bodyPr/>
        <a:lstStyle/>
        <a:p>
          <a:endParaRPr lang="ru-RU"/>
        </a:p>
      </dgm:t>
    </dgm:pt>
    <dgm:pt modelId="{5C50C73C-E719-4D4C-9BCB-AF652E70D5F3}" type="pres">
      <dgm:prSet presAssocID="{184856C3-27E6-4CF4-822F-6046FE5E5B12}" presName="sibTrans" presStyleLbl="sibTrans2D1" presStyleIdx="6" presStyleCnt="9"/>
      <dgm:spPr/>
      <dgm:t>
        <a:bodyPr/>
        <a:lstStyle/>
        <a:p>
          <a:endParaRPr lang="ru-RU"/>
        </a:p>
      </dgm:t>
    </dgm:pt>
    <dgm:pt modelId="{5CC71F08-A9CA-4466-97F9-6D70ADD66B9F}" type="pres">
      <dgm:prSet presAssocID="{048570AA-9463-4491-B91C-282E680BCE13}" presName="node" presStyleLbl="node1" presStyleIdx="7" presStyleCnt="9" custScaleX="382380" custScaleY="130295" custLinFactNeighborX="-447" custLinFactNeighborY="-49862" custRadScaleRad="192829" custRadScaleInc="223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4AC4B0A-DA5E-46FE-91CD-EE23238F994E}" type="pres">
      <dgm:prSet presAssocID="{048570AA-9463-4491-B91C-282E680BCE13}" presName="dummy" presStyleCnt="0"/>
      <dgm:spPr/>
      <dgm:t>
        <a:bodyPr/>
        <a:lstStyle/>
        <a:p>
          <a:endParaRPr lang="ru-RU"/>
        </a:p>
      </dgm:t>
    </dgm:pt>
    <dgm:pt modelId="{90EDAB50-C6DB-49CA-A0BD-8832DDCB5DA8}" type="pres">
      <dgm:prSet presAssocID="{4914C6F7-9F5F-4F59-A292-53FF2D3AE538}" presName="sibTrans" presStyleLbl="sibTrans2D1" presStyleIdx="7" presStyleCnt="9" custLinFactNeighborX="1475"/>
      <dgm:spPr/>
      <dgm:t>
        <a:bodyPr/>
        <a:lstStyle/>
        <a:p>
          <a:endParaRPr lang="ru-RU"/>
        </a:p>
      </dgm:t>
    </dgm:pt>
    <dgm:pt modelId="{D7209BF7-E14A-4648-8B50-3E2C059F3618}" type="pres">
      <dgm:prSet presAssocID="{23A7DC92-4CD9-4D01-AAA1-5FBB6A9E3389}" presName="node" presStyleLbl="node1" presStyleIdx="8" presStyleCnt="9" custScaleX="340659" custScaleY="119867" custLinFactNeighborX="0" custLinFactNeighborY="-57195" custRadScaleRad="157063" custRadScaleInc="-722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E7A71-8DBE-4D11-A093-C8C30388DCB1}" type="pres">
      <dgm:prSet presAssocID="{23A7DC92-4CD9-4D01-AAA1-5FBB6A9E3389}" presName="dummy" presStyleCnt="0"/>
      <dgm:spPr/>
      <dgm:t>
        <a:bodyPr/>
        <a:lstStyle/>
        <a:p>
          <a:endParaRPr lang="ru-RU"/>
        </a:p>
      </dgm:t>
    </dgm:pt>
    <dgm:pt modelId="{5B0AA701-A213-4AA8-8619-57F49BA581E4}" type="pres">
      <dgm:prSet presAssocID="{C12446BC-8D44-4357-A839-D4DC51D3FB27}" presName="sibTrans" presStyleLbl="sibTrans2D1" presStyleIdx="8" presStyleCnt="9" custLinFactNeighborX="5542" custLinFactNeighborY="4493"/>
      <dgm:spPr/>
      <dgm:t>
        <a:bodyPr/>
        <a:lstStyle/>
        <a:p>
          <a:endParaRPr lang="ru-RU"/>
        </a:p>
      </dgm:t>
    </dgm:pt>
  </dgm:ptLst>
  <dgm:cxnLst>
    <dgm:cxn modelId="{4413A785-E38B-489D-97E6-4C4F7A49868A}" type="presOf" srcId="{9572639D-DB14-4B6E-B556-67A5DCA492FB}" destId="{63B675FD-6909-4BE3-8314-2ACC244D7667}" srcOrd="0" destOrd="0" presId="urn:microsoft.com/office/officeart/2005/8/layout/radial6"/>
    <dgm:cxn modelId="{C07F7292-B5A7-4964-A9B2-26346E57E067}" type="presOf" srcId="{60AE27F4-C4ED-49B4-B8AD-C73DF1A1A299}" destId="{3C342250-90DF-493D-8761-6AAEF4B26B3A}" srcOrd="0" destOrd="0" presId="urn:microsoft.com/office/officeart/2005/8/layout/radial6"/>
    <dgm:cxn modelId="{193D4D25-03A6-4448-BC98-85DAC25BA961}" type="presOf" srcId="{15B582F8-BCAE-4A8F-B8A5-564BE27101F9}" destId="{7B57B802-743C-4C0E-BA5E-6F2D00E2CA63}" srcOrd="0" destOrd="0" presId="urn:microsoft.com/office/officeart/2005/8/layout/radial6"/>
    <dgm:cxn modelId="{7BC9CE25-2F91-43C3-AC20-838300A668A2}" srcId="{8912424D-A576-4236-AB36-0C49659E741F}" destId="{137AD105-3B1E-4CCE-B125-41965CEDFAE9}" srcOrd="0" destOrd="0" parTransId="{6E6B2EA0-A88C-4F1A-83B7-D26B67AEBEFF}" sibTransId="{C02FD751-6261-4919-92C2-A4F3AF65DA7A}"/>
    <dgm:cxn modelId="{7A5819A0-C80D-48FE-8B5C-8448D3B0E832}" srcId="{137AD105-3B1E-4CCE-B125-41965CEDFAE9}" destId="{E38C9443-2858-4D81-B41F-9DEFD9726AFE}" srcOrd="6" destOrd="0" parTransId="{72EA10AD-24C7-49ED-B9EF-159C9298E0F4}" sibTransId="{184856C3-27E6-4CF4-822F-6046FE5E5B12}"/>
    <dgm:cxn modelId="{AF3E545F-F10B-46A1-9970-D30772F4AF8E}" type="presOf" srcId="{137AD105-3B1E-4CCE-B125-41965CEDFAE9}" destId="{2D719BA1-44AC-4C55-A0FC-F23E96A6458C}" srcOrd="0" destOrd="0" presId="urn:microsoft.com/office/officeart/2005/8/layout/radial6"/>
    <dgm:cxn modelId="{B886CF58-64D4-4D6E-B336-FFF4855A4DD7}" type="presOf" srcId="{23A7DC92-4CD9-4D01-AAA1-5FBB6A9E3389}" destId="{D7209BF7-E14A-4648-8B50-3E2C059F3618}" srcOrd="0" destOrd="0" presId="urn:microsoft.com/office/officeart/2005/8/layout/radial6"/>
    <dgm:cxn modelId="{4C2F86F6-C7AF-4F38-A7FC-577E545736FE}" type="presOf" srcId="{BDE08795-1AA7-40AB-833C-08B1C1D444A1}" destId="{E7C25370-2399-455D-9176-2EA0B09540DF}" srcOrd="0" destOrd="0" presId="urn:microsoft.com/office/officeart/2005/8/layout/radial6"/>
    <dgm:cxn modelId="{FDAF60C1-7A0C-473D-9542-426A4FF715B8}" type="presOf" srcId="{D6E763A9-0CF4-4B85-B930-55C78F8F72B0}" destId="{F25C5CFB-9578-4703-B9A7-E79981386719}" srcOrd="0" destOrd="0" presId="urn:microsoft.com/office/officeart/2005/8/layout/radial6"/>
    <dgm:cxn modelId="{FA1E5A0C-C607-4BAC-8A94-C5B8F2BBD413}" type="presOf" srcId="{048570AA-9463-4491-B91C-282E680BCE13}" destId="{5CC71F08-A9CA-4466-97F9-6D70ADD66B9F}" srcOrd="0" destOrd="0" presId="urn:microsoft.com/office/officeart/2005/8/layout/radial6"/>
    <dgm:cxn modelId="{3A481355-E5B6-4714-8CA2-3DFF1C84AAE9}" type="presOf" srcId="{8912424D-A576-4236-AB36-0C49659E741F}" destId="{845566C0-FF1E-4CAE-8393-4FC1CE8C8562}" srcOrd="0" destOrd="0" presId="urn:microsoft.com/office/officeart/2005/8/layout/radial6"/>
    <dgm:cxn modelId="{DA6ED87E-FA5D-4D2E-91E7-0C7B1A22DF21}" srcId="{137AD105-3B1E-4CCE-B125-41965CEDFAE9}" destId="{15B582F8-BCAE-4A8F-B8A5-564BE27101F9}" srcOrd="3" destOrd="0" parTransId="{F40D441B-B28A-4EA1-A483-21C8033E91F3}" sibTransId="{F87E1D32-EFA5-49E9-9696-04C93190F5CB}"/>
    <dgm:cxn modelId="{67970A0D-A70C-40F2-AE3E-2A2493EE7F2F}" srcId="{137AD105-3B1E-4CCE-B125-41965CEDFAE9}" destId="{048570AA-9463-4491-B91C-282E680BCE13}" srcOrd="7" destOrd="0" parTransId="{C552BCFD-8745-4D89-B4AA-43A22565ED4A}" sibTransId="{4914C6F7-9F5F-4F59-A292-53FF2D3AE538}"/>
    <dgm:cxn modelId="{9D3652CA-6B96-47A3-A538-59F62397EC03}" type="presOf" srcId="{E38C9443-2858-4D81-B41F-9DEFD9726AFE}" destId="{6DCD1539-36E2-44B4-AFBD-48482BBC60BB}" srcOrd="0" destOrd="0" presId="urn:microsoft.com/office/officeart/2005/8/layout/radial6"/>
    <dgm:cxn modelId="{888615BF-FFB7-47ED-B37B-B169D9C02429}" type="presOf" srcId="{184856C3-27E6-4CF4-822F-6046FE5E5B12}" destId="{5C50C73C-E719-4D4C-9BCB-AF652E70D5F3}" srcOrd="0" destOrd="0" presId="urn:microsoft.com/office/officeart/2005/8/layout/radial6"/>
    <dgm:cxn modelId="{98A10EBC-16EF-4C1E-828C-8195B8CD62CC}" type="presOf" srcId="{2C19D571-C17C-47B0-AEF5-69252A99138A}" destId="{F9E6E000-43A5-4DDF-AE02-18E69A23A9C3}" srcOrd="0" destOrd="0" presId="urn:microsoft.com/office/officeart/2005/8/layout/radial6"/>
    <dgm:cxn modelId="{823B807D-597C-461A-825C-4FA5FA04AC3D}" type="presOf" srcId="{6F607109-4E58-4CC1-8F73-288D84F2C499}" destId="{49EA0950-1E43-4105-A63A-7B6D7EE91229}" srcOrd="0" destOrd="0" presId="urn:microsoft.com/office/officeart/2005/8/layout/radial6"/>
    <dgm:cxn modelId="{9FF203D5-0E7C-4356-9A10-C0BB67A19F1B}" srcId="{137AD105-3B1E-4CCE-B125-41965CEDFAE9}" destId="{6F607109-4E58-4CC1-8F73-288D84F2C499}" srcOrd="2" destOrd="0" parTransId="{10179DE3-7AF7-4D27-8C48-46488574F286}" sibTransId="{4F89376B-F032-4E08-8BD5-935BD38487A4}"/>
    <dgm:cxn modelId="{D3D083ED-A678-446B-969D-AC1891524AED}" type="presOf" srcId="{4914C6F7-9F5F-4F59-A292-53FF2D3AE538}" destId="{90EDAB50-C6DB-49CA-A0BD-8832DDCB5DA8}" srcOrd="0" destOrd="0" presId="urn:microsoft.com/office/officeart/2005/8/layout/radial6"/>
    <dgm:cxn modelId="{611C4F25-CB24-421C-906F-10A6F387749D}" type="presOf" srcId="{BC783738-9762-4A57-B3A0-FF6C73F15BDF}" destId="{0F127493-6D81-4CBF-AA49-E6CB877243FF}" srcOrd="0" destOrd="0" presId="urn:microsoft.com/office/officeart/2005/8/layout/radial6"/>
    <dgm:cxn modelId="{DAC3935E-720B-46C5-8D2E-55932E75AD9B}" srcId="{137AD105-3B1E-4CCE-B125-41965CEDFAE9}" destId="{FA1C4F4C-8A30-411B-A02B-E613E9F495EF}" srcOrd="4" destOrd="0" parTransId="{E40E0815-B3E3-4641-8293-F95EA5A257C6}" sibTransId="{60AE27F4-C4ED-49B4-B8AD-C73DF1A1A299}"/>
    <dgm:cxn modelId="{394DB1AD-A20F-45B1-8C85-5932B1D8DACD}" type="presOf" srcId="{F87E1D32-EFA5-49E9-9696-04C93190F5CB}" destId="{044FA6E8-AFC3-4408-81B1-819F0434FE01}" srcOrd="0" destOrd="0" presId="urn:microsoft.com/office/officeart/2005/8/layout/radial6"/>
    <dgm:cxn modelId="{FBAE046F-9B33-4552-8A08-5327DC84B761}" srcId="{137AD105-3B1E-4CCE-B125-41965CEDFAE9}" destId="{D6E763A9-0CF4-4B85-B930-55C78F8F72B0}" srcOrd="5" destOrd="0" parTransId="{664B269A-44C9-4F55-9C41-0B4CB329528F}" sibTransId="{BC783738-9762-4A57-B3A0-FF6C73F15BDF}"/>
    <dgm:cxn modelId="{4D35EA57-F4E7-4C2B-A2AF-BCD0405C0DA2}" type="presOf" srcId="{C12446BC-8D44-4357-A839-D4DC51D3FB27}" destId="{5B0AA701-A213-4AA8-8619-57F49BA581E4}" srcOrd="0" destOrd="0" presId="urn:microsoft.com/office/officeart/2005/8/layout/radial6"/>
    <dgm:cxn modelId="{0B2BD560-4292-4897-BFC4-9181CEFE5327}" type="presOf" srcId="{777D2254-2427-48FA-B6F8-5881B06E1396}" destId="{8424C24A-2715-480C-BFCA-D1710A7563FD}" srcOrd="0" destOrd="0" presId="urn:microsoft.com/office/officeart/2005/8/layout/radial6"/>
    <dgm:cxn modelId="{9077651A-6171-4CBF-B52A-005A65141073}" srcId="{137AD105-3B1E-4CCE-B125-41965CEDFAE9}" destId="{23A7DC92-4CD9-4D01-AAA1-5FBB6A9E3389}" srcOrd="8" destOrd="0" parTransId="{68FC4F94-06F9-4117-9978-1BB4D2E9E6FE}" sibTransId="{C12446BC-8D44-4357-A839-D4DC51D3FB27}"/>
    <dgm:cxn modelId="{57261E93-87D3-4FA2-B08E-9B22AE0CFEE9}" type="presOf" srcId="{FA1C4F4C-8A30-411B-A02B-E613E9F495EF}" destId="{CD11D5F7-AE4E-45E2-9472-E1C12ABDA449}" srcOrd="0" destOrd="0" presId="urn:microsoft.com/office/officeart/2005/8/layout/radial6"/>
    <dgm:cxn modelId="{A4DC4C8A-6761-4106-A929-0F3CAE2AF6AB}" srcId="{137AD105-3B1E-4CCE-B125-41965CEDFAE9}" destId="{777D2254-2427-48FA-B6F8-5881B06E1396}" srcOrd="0" destOrd="0" parTransId="{CCD210D6-5743-42FA-A146-3B2718F199F8}" sibTransId="{9572639D-DB14-4B6E-B556-67A5DCA492FB}"/>
    <dgm:cxn modelId="{3F097695-40E2-45D6-ACCC-EF873CA3FADA}" srcId="{137AD105-3B1E-4CCE-B125-41965CEDFAE9}" destId="{2C19D571-C17C-47B0-AEF5-69252A99138A}" srcOrd="1" destOrd="0" parTransId="{96E78910-E600-4269-BDD7-6152DA781938}" sibTransId="{BDE08795-1AA7-40AB-833C-08B1C1D444A1}"/>
    <dgm:cxn modelId="{9754D615-96FB-4CA4-895A-F121A01CB400}" type="presOf" srcId="{4F89376B-F032-4E08-8BD5-935BD38487A4}" destId="{24CFA603-EAFE-4A97-A693-383DF71B39BE}" srcOrd="0" destOrd="0" presId="urn:microsoft.com/office/officeart/2005/8/layout/radial6"/>
    <dgm:cxn modelId="{D40E6DCD-489A-4663-9EE0-AD3D90FF3CA4}" type="presParOf" srcId="{845566C0-FF1E-4CAE-8393-4FC1CE8C8562}" destId="{2D719BA1-44AC-4C55-A0FC-F23E96A6458C}" srcOrd="0" destOrd="0" presId="urn:microsoft.com/office/officeart/2005/8/layout/radial6"/>
    <dgm:cxn modelId="{389129AB-A553-458F-989E-F1E1323D4313}" type="presParOf" srcId="{845566C0-FF1E-4CAE-8393-4FC1CE8C8562}" destId="{8424C24A-2715-480C-BFCA-D1710A7563FD}" srcOrd="1" destOrd="0" presId="urn:microsoft.com/office/officeart/2005/8/layout/radial6"/>
    <dgm:cxn modelId="{663008C1-613F-4F46-A515-0EA0E8002BA6}" type="presParOf" srcId="{845566C0-FF1E-4CAE-8393-4FC1CE8C8562}" destId="{938F08B0-AA8F-484D-BCC6-224005D50D4D}" srcOrd="2" destOrd="0" presId="urn:microsoft.com/office/officeart/2005/8/layout/radial6"/>
    <dgm:cxn modelId="{1F0BBA3D-88FD-4492-8381-96AA10986F71}" type="presParOf" srcId="{845566C0-FF1E-4CAE-8393-4FC1CE8C8562}" destId="{63B675FD-6909-4BE3-8314-2ACC244D7667}" srcOrd="3" destOrd="0" presId="urn:microsoft.com/office/officeart/2005/8/layout/radial6"/>
    <dgm:cxn modelId="{94EA76A5-A2AF-4940-9E24-244357219DBD}" type="presParOf" srcId="{845566C0-FF1E-4CAE-8393-4FC1CE8C8562}" destId="{F9E6E000-43A5-4DDF-AE02-18E69A23A9C3}" srcOrd="4" destOrd="0" presId="urn:microsoft.com/office/officeart/2005/8/layout/radial6"/>
    <dgm:cxn modelId="{A52A545C-CD88-40D6-AFF5-858AB70433B0}" type="presParOf" srcId="{845566C0-FF1E-4CAE-8393-4FC1CE8C8562}" destId="{EF2FF5D6-BB56-4F63-B653-C4E419219719}" srcOrd="5" destOrd="0" presId="urn:microsoft.com/office/officeart/2005/8/layout/radial6"/>
    <dgm:cxn modelId="{BD84C760-B9B7-4791-B7F2-F601C967B54E}" type="presParOf" srcId="{845566C0-FF1E-4CAE-8393-4FC1CE8C8562}" destId="{E7C25370-2399-455D-9176-2EA0B09540DF}" srcOrd="6" destOrd="0" presId="urn:microsoft.com/office/officeart/2005/8/layout/radial6"/>
    <dgm:cxn modelId="{7D40AA2B-8C53-4BA9-8630-EE02AD65E79D}" type="presParOf" srcId="{845566C0-FF1E-4CAE-8393-4FC1CE8C8562}" destId="{49EA0950-1E43-4105-A63A-7B6D7EE91229}" srcOrd="7" destOrd="0" presId="urn:microsoft.com/office/officeart/2005/8/layout/radial6"/>
    <dgm:cxn modelId="{DB5A5C85-4A93-4DEE-8C51-D4A41C27C5D6}" type="presParOf" srcId="{845566C0-FF1E-4CAE-8393-4FC1CE8C8562}" destId="{70B1339F-C94C-431C-A331-8D142AF4D08D}" srcOrd="8" destOrd="0" presId="urn:microsoft.com/office/officeart/2005/8/layout/radial6"/>
    <dgm:cxn modelId="{85171E86-AD1C-41D4-82ED-E010B5AEE3F9}" type="presParOf" srcId="{845566C0-FF1E-4CAE-8393-4FC1CE8C8562}" destId="{24CFA603-EAFE-4A97-A693-383DF71B39BE}" srcOrd="9" destOrd="0" presId="urn:microsoft.com/office/officeart/2005/8/layout/radial6"/>
    <dgm:cxn modelId="{49FE6A17-984F-4F40-A585-E0A301FF7C13}" type="presParOf" srcId="{845566C0-FF1E-4CAE-8393-4FC1CE8C8562}" destId="{7B57B802-743C-4C0E-BA5E-6F2D00E2CA63}" srcOrd="10" destOrd="0" presId="urn:microsoft.com/office/officeart/2005/8/layout/radial6"/>
    <dgm:cxn modelId="{F036761A-24D5-4FE9-8DE8-9A4FFB86119F}" type="presParOf" srcId="{845566C0-FF1E-4CAE-8393-4FC1CE8C8562}" destId="{DD6BDDD8-9B73-4D0A-95C3-58C85326399E}" srcOrd="11" destOrd="0" presId="urn:microsoft.com/office/officeart/2005/8/layout/radial6"/>
    <dgm:cxn modelId="{C0BC63DB-76A8-4E50-9FC4-CA2B26A2CC3B}" type="presParOf" srcId="{845566C0-FF1E-4CAE-8393-4FC1CE8C8562}" destId="{044FA6E8-AFC3-4408-81B1-819F0434FE01}" srcOrd="12" destOrd="0" presId="urn:microsoft.com/office/officeart/2005/8/layout/radial6"/>
    <dgm:cxn modelId="{DFAEB507-04CC-4E7F-BED0-99FF2E99F7A7}" type="presParOf" srcId="{845566C0-FF1E-4CAE-8393-4FC1CE8C8562}" destId="{CD11D5F7-AE4E-45E2-9472-E1C12ABDA449}" srcOrd="13" destOrd="0" presId="urn:microsoft.com/office/officeart/2005/8/layout/radial6"/>
    <dgm:cxn modelId="{BE42030A-277D-47B7-9028-639132785384}" type="presParOf" srcId="{845566C0-FF1E-4CAE-8393-4FC1CE8C8562}" destId="{EEFCC5BD-65BA-4521-ACA0-EB514377DED5}" srcOrd="14" destOrd="0" presId="urn:microsoft.com/office/officeart/2005/8/layout/radial6"/>
    <dgm:cxn modelId="{A81453B5-68E6-4560-9D27-85496C3A0854}" type="presParOf" srcId="{845566C0-FF1E-4CAE-8393-4FC1CE8C8562}" destId="{3C342250-90DF-493D-8761-6AAEF4B26B3A}" srcOrd="15" destOrd="0" presId="urn:microsoft.com/office/officeart/2005/8/layout/radial6"/>
    <dgm:cxn modelId="{E784D229-B411-4466-A3DA-18DE57B2D314}" type="presParOf" srcId="{845566C0-FF1E-4CAE-8393-4FC1CE8C8562}" destId="{F25C5CFB-9578-4703-B9A7-E79981386719}" srcOrd="16" destOrd="0" presId="urn:microsoft.com/office/officeart/2005/8/layout/radial6"/>
    <dgm:cxn modelId="{1A965D15-BC93-4482-8767-2CA39A68D8C5}" type="presParOf" srcId="{845566C0-FF1E-4CAE-8393-4FC1CE8C8562}" destId="{789050C3-661F-4F75-883E-C475B36559CD}" srcOrd="17" destOrd="0" presId="urn:microsoft.com/office/officeart/2005/8/layout/radial6"/>
    <dgm:cxn modelId="{D348BE0D-ECF6-4E1A-9D97-8A0613718537}" type="presParOf" srcId="{845566C0-FF1E-4CAE-8393-4FC1CE8C8562}" destId="{0F127493-6D81-4CBF-AA49-E6CB877243FF}" srcOrd="18" destOrd="0" presId="urn:microsoft.com/office/officeart/2005/8/layout/radial6"/>
    <dgm:cxn modelId="{C1635B3F-0272-444E-B1B1-C67F7776E2E5}" type="presParOf" srcId="{845566C0-FF1E-4CAE-8393-4FC1CE8C8562}" destId="{6DCD1539-36E2-44B4-AFBD-48482BBC60BB}" srcOrd="19" destOrd="0" presId="urn:microsoft.com/office/officeart/2005/8/layout/radial6"/>
    <dgm:cxn modelId="{C13530A4-B6DE-4455-9F86-2C1ED4FB2D8F}" type="presParOf" srcId="{845566C0-FF1E-4CAE-8393-4FC1CE8C8562}" destId="{6799093F-86B1-4A52-92F4-E2A5B89D3AC6}" srcOrd="20" destOrd="0" presId="urn:microsoft.com/office/officeart/2005/8/layout/radial6"/>
    <dgm:cxn modelId="{F2417DF3-B500-4C40-8C32-1EE7CADD2274}" type="presParOf" srcId="{845566C0-FF1E-4CAE-8393-4FC1CE8C8562}" destId="{5C50C73C-E719-4D4C-9BCB-AF652E70D5F3}" srcOrd="21" destOrd="0" presId="urn:microsoft.com/office/officeart/2005/8/layout/radial6"/>
    <dgm:cxn modelId="{A48DEDB6-DAE8-4FD3-8D61-F7BB7DDAA002}" type="presParOf" srcId="{845566C0-FF1E-4CAE-8393-4FC1CE8C8562}" destId="{5CC71F08-A9CA-4466-97F9-6D70ADD66B9F}" srcOrd="22" destOrd="0" presId="urn:microsoft.com/office/officeart/2005/8/layout/radial6"/>
    <dgm:cxn modelId="{6D37EEAE-235F-43A2-9422-46655617982D}" type="presParOf" srcId="{845566C0-FF1E-4CAE-8393-4FC1CE8C8562}" destId="{C4AC4B0A-DA5E-46FE-91CD-EE23238F994E}" srcOrd="23" destOrd="0" presId="urn:microsoft.com/office/officeart/2005/8/layout/radial6"/>
    <dgm:cxn modelId="{0600E845-1298-4F39-9FFE-637D226082E5}" type="presParOf" srcId="{845566C0-FF1E-4CAE-8393-4FC1CE8C8562}" destId="{90EDAB50-C6DB-49CA-A0BD-8832DDCB5DA8}" srcOrd="24" destOrd="0" presId="urn:microsoft.com/office/officeart/2005/8/layout/radial6"/>
    <dgm:cxn modelId="{2E983110-F6B9-4F7B-9C43-4ABC4E6CC48C}" type="presParOf" srcId="{845566C0-FF1E-4CAE-8393-4FC1CE8C8562}" destId="{D7209BF7-E14A-4648-8B50-3E2C059F3618}" srcOrd="25" destOrd="0" presId="urn:microsoft.com/office/officeart/2005/8/layout/radial6"/>
    <dgm:cxn modelId="{B43FA8F3-D45F-4503-8B1A-F6570D6AE58A}" type="presParOf" srcId="{845566C0-FF1E-4CAE-8393-4FC1CE8C8562}" destId="{F95E7A71-8DBE-4D11-A093-C8C30388DCB1}" srcOrd="26" destOrd="0" presId="urn:microsoft.com/office/officeart/2005/8/layout/radial6"/>
    <dgm:cxn modelId="{832B8FDA-7AE4-421C-8BE1-65B6AC44CC89}" type="presParOf" srcId="{845566C0-FF1E-4CAE-8393-4FC1CE8C8562}" destId="{5B0AA701-A213-4AA8-8619-57F49BA581E4}" srcOrd="27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1AFE375D-AB6E-42AC-AA47-A823936A57E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F5644E0-4036-4987-B12C-45E29BB4CA2B}">
      <dgm:prSet phldrT="[Текст]" custT="1"/>
      <dgm:spPr>
        <a:gradFill flip="none" rotWithShape="0">
          <a:gsLst>
            <a:gs pos="0">
              <a:srgbClr val="FFCCCC">
                <a:shade val="30000"/>
                <a:satMod val="115000"/>
              </a:srgbClr>
            </a:gs>
            <a:gs pos="50000">
              <a:srgbClr val="FFCCCC">
                <a:shade val="67500"/>
                <a:satMod val="115000"/>
              </a:srgbClr>
            </a:gs>
            <a:gs pos="100000">
              <a:srgbClr val="FFCCCC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</dgm:spPr>
      <dgm:t>
        <a:bodyPr/>
        <a:lstStyle/>
        <a:p>
          <a:r>
            <a:rPr lang="ru-RU" sz="22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PT Astra Serif" panose="020A0703040505020204" pitchFamily="18" charset="-52"/>
            </a:rPr>
            <a:t>«Инфраструктура для жизни»</a:t>
          </a:r>
          <a:endParaRPr lang="ru-RU" sz="2200" b="1" i="1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ebuchet MS" pitchFamily="34" charset="0"/>
            <a:ea typeface="PT Astra Serif" panose="020A0703040505020204" pitchFamily="18" charset="-52"/>
          </a:endParaRPr>
        </a:p>
      </dgm:t>
    </dgm:pt>
    <dgm:pt modelId="{2C609700-E8BE-41FB-B053-6CD895CA2B8C}" type="parTrans" cxnId="{FCFB3111-C080-4302-B7D3-3329EE51A6FB}">
      <dgm:prSet/>
      <dgm:spPr/>
      <dgm:t>
        <a:bodyPr/>
        <a:lstStyle/>
        <a:p>
          <a:endParaRPr lang="ru-RU"/>
        </a:p>
      </dgm:t>
    </dgm:pt>
    <dgm:pt modelId="{A03B3473-6A43-4B62-9BBC-C5E35B932BB3}" type="sibTrans" cxnId="{FCFB3111-C080-4302-B7D3-3329EE51A6FB}">
      <dgm:prSet/>
      <dgm:spPr/>
      <dgm:t>
        <a:bodyPr/>
        <a:lstStyle/>
        <a:p>
          <a:endParaRPr lang="ru-RU"/>
        </a:p>
      </dgm:t>
    </dgm:pt>
    <dgm:pt modelId="{DCD580BA-5929-494A-BC23-46CC8FB93C55}">
      <dgm:prSet phldrT="[Текст]" custT="1"/>
      <dgm:spPr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18900000" scaled="1"/>
          <a:tileRect/>
        </a:gradFill>
      </dgm:spPr>
      <dgm:t>
        <a:bodyPr/>
        <a:lstStyle/>
        <a:p>
          <a:pPr algn="ctr"/>
          <a:r>
            <a:rPr lang="ru-RU" sz="2200" b="1" i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PT Astra Serif" panose="020A0703040505020204" pitchFamily="18" charset="-52"/>
            </a:rPr>
            <a:t>«Семья»</a:t>
          </a:r>
          <a:endParaRPr lang="ru-RU" sz="2200" b="1" i="1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ebuchet MS" pitchFamily="34" charset="0"/>
            <a:ea typeface="PT Astra Serif" panose="020A0703040505020204" pitchFamily="18" charset="-52"/>
          </a:endParaRPr>
        </a:p>
      </dgm:t>
    </dgm:pt>
    <dgm:pt modelId="{656415FF-15F9-4425-A09E-C5F9C02D3FB9}" type="sibTrans" cxnId="{C758BC7A-1978-4903-BBCE-9117272B8262}">
      <dgm:prSet/>
      <dgm:spPr/>
      <dgm:t>
        <a:bodyPr/>
        <a:lstStyle/>
        <a:p>
          <a:endParaRPr lang="ru-RU"/>
        </a:p>
      </dgm:t>
    </dgm:pt>
    <dgm:pt modelId="{D5F21F85-CAFC-4721-B023-D320B734C83A}" type="parTrans" cxnId="{C758BC7A-1978-4903-BBCE-9117272B8262}">
      <dgm:prSet/>
      <dgm:spPr/>
      <dgm:t>
        <a:bodyPr/>
        <a:lstStyle/>
        <a:p>
          <a:endParaRPr lang="ru-RU"/>
        </a:p>
      </dgm:t>
    </dgm:pt>
    <dgm:pt modelId="{ECE815DD-8D8D-47B8-9948-F3EA6DA61EEE}" type="pres">
      <dgm:prSet presAssocID="{1AFE375D-AB6E-42AC-AA47-A823936A57E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F5C8960-89F8-49EE-A0DC-F1760286AD7E}" type="pres">
      <dgm:prSet presAssocID="{FF5644E0-4036-4987-B12C-45E29BB4CA2B}" presName="parentLin" presStyleCnt="0"/>
      <dgm:spPr/>
    </dgm:pt>
    <dgm:pt modelId="{FA6EB7BB-4BB7-4B75-B8F5-BE34712AFE04}" type="pres">
      <dgm:prSet presAssocID="{FF5644E0-4036-4987-B12C-45E29BB4CA2B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62E51546-5EEF-484C-8957-340C73CDDAA0}" type="pres">
      <dgm:prSet presAssocID="{FF5644E0-4036-4987-B12C-45E29BB4CA2B}" presName="parentText" presStyleLbl="node1" presStyleIdx="0" presStyleCnt="2" custScaleX="68484" custScaleY="80129" custLinFactNeighborX="-31034" custLinFactNeighborY="2954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75D0D0-654E-4380-8696-0627A590DB27}" type="pres">
      <dgm:prSet presAssocID="{FF5644E0-4036-4987-B12C-45E29BB4CA2B}" presName="negativeSpace" presStyleCnt="0"/>
      <dgm:spPr/>
    </dgm:pt>
    <dgm:pt modelId="{0C756DDF-5B63-455C-9B93-ADCD1F261504}" type="pres">
      <dgm:prSet presAssocID="{FF5644E0-4036-4987-B12C-45E29BB4CA2B}" presName="childText" presStyleLbl="conFgAcc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45C11CE-1EB9-4E6D-8CB6-7954AC8C1FD6}" type="pres">
      <dgm:prSet presAssocID="{A03B3473-6A43-4B62-9BBC-C5E35B932BB3}" presName="spaceBetweenRectangles" presStyleCnt="0"/>
      <dgm:spPr/>
    </dgm:pt>
    <dgm:pt modelId="{CC8FD617-4EAA-4429-A7F5-23D04487B0AF}" type="pres">
      <dgm:prSet presAssocID="{DCD580BA-5929-494A-BC23-46CC8FB93C55}" presName="parentLin" presStyleCnt="0"/>
      <dgm:spPr/>
    </dgm:pt>
    <dgm:pt modelId="{F5CBA762-20A3-41B3-BBBE-CBF181633120}" type="pres">
      <dgm:prSet presAssocID="{DCD580BA-5929-494A-BC23-46CC8FB93C55}" presName="parentLeftMargin" presStyleLbl="node1" presStyleIdx="0" presStyleCnt="2"/>
      <dgm:spPr/>
      <dgm:t>
        <a:bodyPr/>
        <a:lstStyle/>
        <a:p>
          <a:endParaRPr lang="ru-RU"/>
        </a:p>
      </dgm:t>
    </dgm:pt>
    <dgm:pt modelId="{80CC1DB7-D48B-4AB5-93CE-50085628425F}" type="pres">
      <dgm:prSet presAssocID="{DCD580BA-5929-494A-BC23-46CC8FB93C55}" presName="parentText" presStyleLbl="node1" presStyleIdx="1" presStyleCnt="2" custScaleX="53008" custScaleY="99015" custLinFactX="64609" custLinFactNeighborX="100000" custLinFactNeighborY="4676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5CBA9F-23A8-4849-B575-AFFBDB86BD49}" type="pres">
      <dgm:prSet presAssocID="{DCD580BA-5929-494A-BC23-46CC8FB93C55}" presName="negativeSpace" presStyleCnt="0"/>
      <dgm:spPr/>
    </dgm:pt>
    <dgm:pt modelId="{4BEA9AFF-A5A6-44D5-B450-82F92C12E47D}" type="pres">
      <dgm:prSet presAssocID="{DCD580BA-5929-494A-BC23-46CC8FB93C55}" presName="childText" presStyleLbl="conFgAcc1" presStyleIdx="1" presStyleCnt="2" custLinFactNeighborY="31192">
        <dgm:presLayoutVars>
          <dgm:bulletEnabled val="1"/>
        </dgm:presLayoutVars>
      </dgm:prSet>
      <dgm:spPr/>
    </dgm:pt>
  </dgm:ptLst>
  <dgm:cxnLst>
    <dgm:cxn modelId="{7E2C946A-8E8D-4FBE-A49B-1CE664053210}" type="presOf" srcId="{1AFE375D-AB6E-42AC-AA47-A823936A57E2}" destId="{ECE815DD-8D8D-47B8-9948-F3EA6DA61EEE}" srcOrd="0" destOrd="0" presId="urn:microsoft.com/office/officeart/2005/8/layout/list1"/>
    <dgm:cxn modelId="{FCFB3111-C080-4302-B7D3-3329EE51A6FB}" srcId="{1AFE375D-AB6E-42AC-AA47-A823936A57E2}" destId="{FF5644E0-4036-4987-B12C-45E29BB4CA2B}" srcOrd="0" destOrd="0" parTransId="{2C609700-E8BE-41FB-B053-6CD895CA2B8C}" sibTransId="{A03B3473-6A43-4B62-9BBC-C5E35B932BB3}"/>
    <dgm:cxn modelId="{674BCC6D-F810-4AB1-8B04-8AE0B584060D}" type="presOf" srcId="{FF5644E0-4036-4987-B12C-45E29BB4CA2B}" destId="{62E51546-5EEF-484C-8957-340C73CDDAA0}" srcOrd="1" destOrd="0" presId="urn:microsoft.com/office/officeart/2005/8/layout/list1"/>
    <dgm:cxn modelId="{863793F6-0280-4F2C-A947-3F916F18581C}" type="presOf" srcId="{DCD580BA-5929-494A-BC23-46CC8FB93C55}" destId="{80CC1DB7-D48B-4AB5-93CE-50085628425F}" srcOrd="1" destOrd="0" presId="urn:microsoft.com/office/officeart/2005/8/layout/list1"/>
    <dgm:cxn modelId="{69096768-26E9-406B-80A6-B859DA88211F}" type="presOf" srcId="{DCD580BA-5929-494A-BC23-46CC8FB93C55}" destId="{F5CBA762-20A3-41B3-BBBE-CBF181633120}" srcOrd="0" destOrd="0" presId="urn:microsoft.com/office/officeart/2005/8/layout/list1"/>
    <dgm:cxn modelId="{C758BC7A-1978-4903-BBCE-9117272B8262}" srcId="{1AFE375D-AB6E-42AC-AA47-A823936A57E2}" destId="{DCD580BA-5929-494A-BC23-46CC8FB93C55}" srcOrd="1" destOrd="0" parTransId="{D5F21F85-CAFC-4721-B023-D320B734C83A}" sibTransId="{656415FF-15F9-4425-A09E-C5F9C02D3FB9}"/>
    <dgm:cxn modelId="{BE75AA43-70EC-4D5F-A485-9A542442231A}" type="presOf" srcId="{FF5644E0-4036-4987-B12C-45E29BB4CA2B}" destId="{FA6EB7BB-4BB7-4B75-B8F5-BE34712AFE04}" srcOrd="0" destOrd="0" presId="urn:microsoft.com/office/officeart/2005/8/layout/list1"/>
    <dgm:cxn modelId="{45CDEE44-CFB2-422C-A452-C1BF9178B525}" type="presParOf" srcId="{ECE815DD-8D8D-47B8-9948-F3EA6DA61EEE}" destId="{DF5C8960-89F8-49EE-A0DC-F1760286AD7E}" srcOrd="0" destOrd="0" presId="urn:microsoft.com/office/officeart/2005/8/layout/list1"/>
    <dgm:cxn modelId="{0F2FD7E1-6730-4307-A357-4B3416FF737A}" type="presParOf" srcId="{DF5C8960-89F8-49EE-A0DC-F1760286AD7E}" destId="{FA6EB7BB-4BB7-4B75-B8F5-BE34712AFE04}" srcOrd="0" destOrd="0" presId="urn:microsoft.com/office/officeart/2005/8/layout/list1"/>
    <dgm:cxn modelId="{C6DE8E95-BCA5-4B94-B93F-5B50E87328AE}" type="presParOf" srcId="{DF5C8960-89F8-49EE-A0DC-F1760286AD7E}" destId="{62E51546-5EEF-484C-8957-340C73CDDAA0}" srcOrd="1" destOrd="0" presId="urn:microsoft.com/office/officeart/2005/8/layout/list1"/>
    <dgm:cxn modelId="{EB541E9A-1873-4EE4-91B3-42797AC9CBD3}" type="presParOf" srcId="{ECE815DD-8D8D-47B8-9948-F3EA6DA61EEE}" destId="{B775D0D0-654E-4380-8696-0627A590DB27}" srcOrd="1" destOrd="0" presId="urn:microsoft.com/office/officeart/2005/8/layout/list1"/>
    <dgm:cxn modelId="{F28A83F5-6469-447B-835F-006FF273F822}" type="presParOf" srcId="{ECE815DD-8D8D-47B8-9948-F3EA6DA61EEE}" destId="{0C756DDF-5B63-455C-9B93-ADCD1F261504}" srcOrd="2" destOrd="0" presId="urn:microsoft.com/office/officeart/2005/8/layout/list1"/>
    <dgm:cxn modelId="{8B76B50A-EF0F-478F-967D-2D53AF477BE6}" type="presParOf" srcId="{ECE815DD-8D8D-47B8-9948-F3EA6DA61EEE}" destId="{D45C11CE-1EB9-4E6D-8CB6-7954AC8C1FD6}" srcOrd="3" destOrd="0" presId="urn:microsoft.com/office/officeart/2005/8/layout/list1"/>
    <dgm:cxn modelId="{50130CED-B376-41BD-BAE8-248903E82351}" type="presParOf" srcId="{ECE815DD-8D8D-47B8-9948-F3EA6DA61EEE}" destId="{CC8FD617-4EAA-4429-A7F5-23D04487B0AF}" srcOrd="4" destOrd="0" presId="urn:microsoft.com/office/officeart/2005/8/layout/list1"/>
    <dgm:cxn modelId="{8B46A08A-8CFD-4CCC-9BFF-465614FB8EB7}" type="presParOf" srcId="{CC8FD617-4EAA-4429-A7F5-23D04487B0AF}" destId="{F5CBA762-20A3-41B3-BBBE-CBF181633120}" srcOrd="0" destOrd="0" presId="urn:microsoft.com/office/officeart/2005/8/layout/list1"/>
    <dgm:cxn modelId="{F003676A-A29E-42C3-8A74-A8CAA1DFF7CC}" type="presParOf" srcId="{CC8FD617-4EAA-4429-A7F5-23D04487B0AF}" destId="{80CC1DB7-D48B-4AB5-93CE-50085628425F}" srcOrd="1" destOrd="0" presId="urn:microsoft.com/office/officeart/2005/8/layout/list1"/>
    <dgm:cxn modelId="{2CE5F7DF-E683-4907-9CD6-A4B6A3F3ECDC}" type="presParOf" srcId="{ECE815DD-8D8D-47B8-9948-F3EA6DA61EEE}" destId="{5F5CBA9F-23A8-4849-B575-AFFBDB86BD49}" srcOrd="5" destOrd="0" presId="urn:microsoft.com/office/officeart/2005/8/layout/list1"/>
    <dgm:cxn modelId="{B62A22C1-4C06-468C-A94C-DF9DFBA5D94D}" type="presParOf" srcId="{ECE815DD-8D8D-47B8-9948-F3EA6DA61EEE}" destId="{4BEA9AFF-A5A6-44D5-B450-82F92C12E47D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7E33F850-C6AA-4416-94A9-07C191B3B843}">
      <dsp:nvSpPr>
        <dsp:cNvPr id="0" name=""/>
        <dsp:cNvSpPr/>
      </dsp:nvSpPr>
      <dsp:spPr>
        <a:xfrm>
          <a:off x="0" y="250900"/>
          <a:ext cx="9481967" cy="302400"/>
        </a:xfrm>
        <a:prstGeom prst="rect">
          <a:avLst/>
        </a:prstGeom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path path="circle">
            <a:fillToRect l="100000" t="100000"/>
          </a:path>
          <a:tileRect r="-100000" b="-10000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3D81224-76DB-46F5-8F4E-741E562D425E}">
      <dsp:nvSpPr>
        <dsp:cNvPr id="0" name=""/>
        <dsp:cNvSpPr/>
      </dsp:nvSpPr>
      <dsp:spPr>
        <a:xfrm>
          <a:off x="474098" y="73780"/>
          <a:ext cx="8665760" cy="354239"/>
        </a:xfrm>
        <a:prstGeom prst="roundRect">
          <a:avLst/>
        </a:prstGeom>
        <a:solidFill>
          <a:schemeClr val="bg1">
            <a:lumMod val="9500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0877" tIns="0" rIns="250877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00FF"/>
              </a:solidFill>
            </a:rPr>
            <a:t>-  Обеспечение сбалансированности и долгосрочной устойчивости бюджетного процесса</a:t>
          </a:r>
          <a:endParaRPr lang="ru-RU" sz="1300" kern="1200" dirty="0">
            <a:solidFill>
              <a:srgbClr val="0000FF"/>
            </a:solidFill>
            <a:latin typeface="Century Gothic" pitchFamily="34" charset="0"/>
          </a:endParaRPr>
        </a:p>
      </dsp:txBody>
      <dsp:txXfrm>
        <a:off x="474098" y="73780"/>
        <a:ext cx="8665760" cy="354239"/>
      </dsp:txXfrm>
    </dsp:sp>
    <dsp:sp modelId="{465A3B8E-7C1C-4F10-BB7F-3052699381DB}">
      <dsp:nvSpPr>
        <dsp:cNvPr id="0" name=""/>
        <dsp:cNvSpPr/>
      </dsp:nvSpPr>
      <dsp:spPr>
        <a:xfrm>
          <a:off x="0" y="795220"/>
          <a:ext cx="9481967" cy="302400"/>
        </a:xfrm>
        <a:prstGeom prst="rect">
          <a:avLst/>
        </a:prstGeom>
        <a:solidFill>
          <a:srgbClr val="CCCCFF">
            <a:alpha val="90000"/>
          </a:srgb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4B8E9C-3331-4F8F-8338-BB8F5C79294D}">
      <dsp:nvSpPr>
        <dsp:cNvPr id="0" name=""/>
        <dsp:cNvSpPr/>
      </dsp:nvSpPr>
      <dsp:spPr>
        <a:xfrm>
          <a:off x="474098" y="618100"/>
          <a:ext cx="8665760" cy="354239"/>
        </a:xfrm>
        <a:prstGeom prst="roundRect">
          <a:avLst/>
        </a:prstGeom>
        <a:solidFill>
          <a:schemeClr val="bg1">
            <a:lumMod val="9500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0877" tIns="0" rIns="250877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00FF"/>
              </a:solidFill>
            </a:rPr>
            <a:t>- Повышение качества планирования и эффективности расходования бюджетных средств  </a:t>
          </a:r>
          <a:endParaRPr lang="ru-RU" sz="1300" kern="1200" dirty="0">
            <a:solidFill>
              <a:srgbClr val="0000FF"/>
            </a:solidFill>
            <a:latin typeface="Century Gothic" pitchFamily="34" charset="0"/>
          </a:endParaRPr>
        </a:p>
      </dsp:txBody>
      <dsp:txXfrm>
        <a:off x="474098" y="618100"/>
        <a:ext cx="8665760" cy="354239"/>
      </dsp:txXfrm>
    </dsp:sp>
    <dsp:sp modelId="{C21E9D50-6793-43B6-B81B-9E6BA29CDF4D}">
      <dsp:nvSpPr>
        <dsp:cNvPr id="0" name=""/>
        <dsp:cNvSpPr/>
      </dsp:nvSpPr>
      <dsp:spPr>
        <a:xfrm>
          <a:off x="0" y="1339540"/>
          <a:ext cx="9481967" cy="302400"/>
        </a:xfrm>
        <a:prstGeom prst="rect">
          <a:avLst/>
        </a:prstGeom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98D8151-C804-481F-834F-376383B3531A}">
      <dsp:nvSpPr>
        <dsp:cNvPr id="0" name=""/>
        <dsp:cNvSpPr/>
      </dsp:nvSpPr>
      <dsp:spPr>
        <a:xfrm>
          <a:off x="474098" y="1162420"/>
          <a:ext cx="8665760" cy="354239"/>
        </a:xfrm>
        <a:prstGeom prst="roundRect">
          <a:avLst/>
        </a:prstGeom>
        <a:solidFill>
          <a:schemeClr val="bg1">
            <a:lumMod val="9500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0877" tIns="0" rIns="250877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00FF"/>
              </a:solidFill>
            </a:rPr>
            <a:t>- Повышение эффективности администрирования действующих налоговых и неналоговых доходов бюджета</a:t>
          </a:r>
          <a:endParaRPr lang="ru-RU" sz="1300" kern="1200" dirty="0">
            <a:solidFill>
              <a:srgbClr val="0000FF"/>
            </a:solidFill>
            <a:latin typeface="Century Gothic" pitchFamily="34" charset="0"/>
          </a:endParaRPr>
        </a:p>
      </dsp:txBody>
      <dsp:txXfrm>
        <a:off x="474098" y="1162420"/>
        <a:ext cx="8665760" cy="354239"/>
      </dsp:txXfrm>
    </dsp:sp>
    <dsp:sp modelId="{4C8523A6-74F5-4C5C-B337-891102F0E81E}">
      <dsp:nvSpPr>
        <dsp:cNvPr id="0" name=""/>
        <dsp:cNvSpPr/>
      </dsp:nvSpPr>
      <dsp:spPr>
        <a:xfrm>
          <a:off x="0" y="1883860"/>
          <a:ext cx="9481967" cy="302400"/>
        </a:xfrm>
        <a:prstGeom prst="rect">
          <a:avLst/>
        </a:prstGeom>
        <a:solidFill>
          <a:srgbClr val="CCCCFF">
            <a:alpha val="90000"/>
          </a:srgb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950D81-BEDC-4D4F-8C12-459BC9B6CA25}">
      <dsp:nvSpPr>
        <dsp:cNvPr id="0" name=""/>
        <dsp:cNvSpPr/>
      </dsp:nvSpPr>
      <dsp:spPr>
        <a:xfrm>
          <a:off x="474098" y="1706740"/>
          <a:ext cx="8665760" cy="354239"/>
        </a:xfrm>
        <a:prstGeom prst="roundRect">
          <a:avLst/>
        </a:prstGeom>
        <a:solidFill>
          <a:schemeClr val="bg1">
            <a:lumMod val="9500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0877" tIns="0" rIns="250877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00FF"/>
              </a:solidFill>
            </a:rPr>
            <a:t>- Совершенствование методов налогового администрирования, повышение уровня ответственности главных администраторов доходов за  выполнением плановых показателей поступления доходов в бюджет</a:t>
          </a:r>
          <a:endParaRPr lang="ru-RU" sz="1300" kern="1200" dirty="0">
            <a:solidFill>
              <a:srgbClr val="0000FF"/>
            </a:solidFill>
            <a:latin typeface="Century Gothic" pitchFamily="34" charset="0"/>
          </a:endParaRPr>
        </a:p>
      </dsp:txBody>
      <dsp:txXfrm>
        <a:off x="474098" y="1706740"/>
        <a:ext cx="8665760" cy="354239"/>
      </dsp:txXfrm>
    </dsp:sp>
    <dsp:sp modelId="{023B80D1-2EB6-4FF1-BB70-4136C77F86AD}">
      <dsp:nvSpPr>
        <dsp:cNvPr id="0" name=""/>
        <dsp:cNvSpPr/>
      </dsp:nvSpPr>
      <dsp:spPr>
        <a:xfrm>
          <a:off x="0" y="2358951"/>
          <a:ext cx="9481967" cy="302400"/>
        </a:xfrm>
        <a:prstGeom prst="rect">
          <a:avLst/>
        </a:prstGeom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DF53F5F-73A8-4469-A305-61A22AB64B46}">
      <dsp:nvSpPr>
        <dsp:cNvPr id="0" name=""/>
        <dsp:cNvSpPr/>
      </dsp:nvSpPr>
      <dsp:spPr>
        <a:xfrm>
          <a:off x="474098" y="2251060"/>
          <a:ext cx="8665760" cy="285010"/>
        </a:xfrm>
        <a:prstGeom prst="roundRect">
          <a:avLst/>
        </a:prstGeom>
        <a:solidFill>
          <a:schemeClr val="bg1">
            <a:lumMod val="9500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0877" tIns="0" rIns="250877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00FF"/>
              </a:solidFill>
            </a:rPr>
            <a:t>- Обеспечение прозрачности и открытости бюджетного планирования</a:t>
          </a:r>
          <a:endParaRPr lang="ru-RU" sz="1300" kern="1200" dirty="0">
            <a:solidFill>
              <a:srgbClr val="0000FF"/>
            </a:solidFill>
            <a:latin typeface="Century Gothic" pitchFamily="34" charset="0"/>
          </a:endParaRPr>
        </a:p>
      </dsp:txBody>
      <dsp:txXfrm>
        <a:off x="474098" y="2251060"/>
        <a:ext cx="8665760" cy="285010"/>
      </dsp:txXfrm>
    </dsp:sp>
    <dsp:sp modelId="{24FF2EB3-119A-43E5-B70F-E10063CD13D1}">
      <dsp:nvSpPr>
        <dsp:cNvPr id="0" name=""/>
        <dsp:cNvSpPr/>
      </dsp:nvSpPr>
      <dsp:spPr>
        <a:xfrm>
          <a:off x="0" y="2796067"/>
          <a:ext cx="9481967" cy="302400"/>
        </a:xfrm>
        <a:prstGeom prst="rect">
          <a:avLst/>
        </a:prstGeom>
        <a:solidFill>
          <a:srgbClr val="CCCCFF">
            <a:alpha val="90000"/>
          </a:srgb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C08826-980B-430B-BCA0-76C4406FB79F}">
      <dsp:nvSpPr>
        <dsp:cNvPr id="0" name=""/>
        <dsp:cNvSpPr/>
      </dsp:nvSpPr>
      <dsp:spPr>
        <a:xfrm>
          <a:off x="474098" y="2726151"/>
          <a:ext cx="8665760" cy="247036"/>
        </a:xfrm>
        <a:prstGeom prst="roundRect">
          <a:avLst/>
        </a:prstGeom>
        <a:solidFill>
          <a:schemeClr val="bg1">
            <a:lumMod val="9500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0877" tIns="0" rIns="250877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00FF"/>
              </a:solidFill>
            </a:rPr>
            <a:t>- Повышение эффективности управления муниципальной собственностью </a:t>
          </a:r>
          <a:endParaRPr lang="ru-RU" sz="1300" kern="1200" dirty="0">
            <a:solidFill>
              <a:srgbClr val="0000FF"/>
            </a:solidFill>
            <a:latin typeface="Century Gothic" pitchFamily="34" charset="0"/>
          </a:endParaRPr>
        </a:p>
      </dsp:txBody>
      <dsp:txXfrm>
        <a:off x="474098" y="2726151"/>
        <a:ext cx="8665760" cy="247036"/>
      </dsp:txXfrm>
    </dsp:sp>
    <dsp:sp modelId="{6EDC4B2A-9D9A-48E7-9961-823068E1B17A}">
      <dsp:nvSpPr>
        <dsp:cNvPr id="0" name=""/>
        <dsp:cNvSpPr/>
      </dsp:nvSpPr>
      <dsp:spPr>
        <a:xfrm>
          <a:off x="0" y="3313968"/>
          <a:ext cx="9481967" cy="302400"/>
        </a:xfrm>
        <a:prstGeom prst="rect">
          <a:avLst/>
        </a:prstGeom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9F4C85D-E1BC-4ABE-9FC5-4620E524CC35}">
      <dsp:nvSpPr>
        <dsp:cNvPr id="0" name=""/>
        <dsp:cNvSpPr/>
      </dsp:nvSpPr>
      <dsp:spPr>
        <a:xfrm>
          <a:off x="474098" y="3163267"/>
          <a:ext cx="8665760" cy="327820"/>
        </a:xfrm>
        <a:prstGeom prst="roundRect">
          <a:avLst/>
        </a:prstGeom>
        <a:solidFill>
          <a:schemeClr val="bg1">
            <a:lumMod val="9500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0877" tIns="0" rIns="250877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00FF"/>
              </a:solidFill>
            </a:rPr>
            <a:t>- Привлечение в бюджет дополнительных межбюджетных трансфертов из иных бюджетов бюджетной системы Российской Федерации </a:t>
          </a:r>
          <a:endParaRPr lang="ru-RU" sz="1300" kern="1200" dirty="0">
            <a:solidFill>
              <a:srgbClr val="0000FF"/>
            </a:solidFill>
            <a:latin typeface="Century Gothic" pitchFamily="34" charset="0"/>
          </a:endParaRPr>
        </a:p>
      </dsp:txBody>
      <dsp:txXfrm>
        <a:off x="474098" y="3163267"/>
        <a:ext cx="8665760" cy="327820"/>
      </dsp:txXfrm>
    </dsp:sp>
    <dsp:sp modelId="{AC57FFA1-6888-4BEC-963A-E35E89126C29}">
      <dsp:nvSpPr>
        <dsp:cNvPr id="0" name=""/>
        <dsp:cNvSpPr/>
      </dsp:nvSpPr>
      <dsp:spPr>
        <a:xfrm>
          <a:off x="0" y="3846233"/>
          <a:ext cx="9481967" cy="302400"/>
        </a:xfrm>
        <a:prstGeom prst="rect">
          <a:avLst/>
        </a:prstGeom>
        <a:solidFill>
          <a:srgbClr val="CCCCFF">
            <a:alpha val="90000"/>
          </a:srgb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815D0B-7CEA-4021-A791-C70F72099CDE}">
      <dsp:nvSpPr>
        <dsp:cNvPr id="0" name=""/>
        <dsp:cNvSpPr/>
      </dsp:nvSpPr>
      <dsp:spPr>
        <a:xfrm>
          <a:off x="458884" y="3697038"/>
          <a:ext cx="8665760" cy="342185"/>
        </a:xfrm>
        <a:prstGeom prst="roundRect">
          <a:avLst/>
        </a:prstGeom>
        <a:solidFill>
          <a:schemeClr val="bg1">
            <a:lumMod val="9500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0877" tIns="0" rIns="250877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00FF"/>
              </a:solidFill>
              <a:latin typeface="Century Gothic" pitchFamily="34" charset="0"/>
            </a:rPr>
            <a:t> - </a:t>
          </a:r>
          <a:r>
            <a:rPr lang="ru-RU" sz="1300" kern="1200" dirty="0" smtClean="0">
              <a:solidFill>
                <a:srgbClr val="0000FF"/>
              </a:solidFill>
            </a:rPr>
            <a:t>Принятие новых расходных обязательств бюджета исключительно при наличии дополнительных доходов  бюджета</a:t>
          </a:r>
          <a:endParaRPr lang="ru-RU" sz="1300" kern="1200" dirty="0">
            <a:solidFill>
              <a:srgbClr val="0000FF"/>
            </a:solidFill>
            <a:latin typeface="Century Gothic" pitchFamily="34" charset="0"/>
          </a:endParaRPr>
        </a:p>
      </dsp:txBody>
      <dsp:txXfrm>
        <a:off x="458884" y="3697038"/>
        <a:ext cx="8665760" cy="342185"/>
      </dsp:txXfrm>
    </dsp:sp>
    <dsp:sp modelId="{56D2E29D-145F-4096-98A2-66892E26B2E9}">
      <dsp:nvSpPr>
        <dsp:cNvPr id="0" name=""/>
        <dsp:cNvSpPr/>
      </dsp:nvSpPr>
      <dsp:spPr>
        <a:xfrm>
          <a:off x="0" y="4390553"/>
          <a:ext cx="9481967" cy="302400"/>
        </a:xfrm>
        <a:prstGeom prst="rect">
          <a:avLst/>
        </a:prstGeom>
        <a:gradFill flip="none" rotWithShape="0">
          <a:gsLst>
            <a:gs pos="0">
              <a:srgbClr val="CCCCFF">
                <a:shade val="30000"/>
                <a:satMod val="115000"/>
              </a:srgbClr>
            </a:gs>
            <a:gs pos="50000">
              <a:srgbClr val="CCCCFF">
                <a:shade val="67500"/>
                <a:satMod val="115000"/>
              </a:srgbClr>
            </a:gs>
            <a:gs pos="100000">
              <a:srgbClr val="CCCCFF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95C1B1-927B-485B-8DF9-2779F18152F3}">
      <dsp:nvSpPr>
        <dsp:cNvPr id="0" name=""/>
        <dsp:cNvSpPr/>
      </dsp:nvSpPr>
      <dsp:spPr>
        <a:xfrm>
          <a:off x="479574" y="4214985"/>
          <a:ext cx="8628524" cy="354239"/>
        </a:xfrm>
        <a:prstGeom prst="roundRect">
          <a:avLst/>
        </a:prstGeom>
        <a:solidFill>
          <a:schemeClr val="bg1">
            <a:lumMod val="95000"/>
          </a:schemeClr>
        </a:solidFill>
        <a:ln w="19050" cap="flat" cmpd="sng" algn="ctr">
          <a:solidFill>
            <a:schemeClr val="accent5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50877" tIns="0" rIns="250877" bIns="0" numCol="1" spcCol="1270" anchor="ctr" anchorCtr="0">
          <a:noAutofit/>
        </a:bodyPr>
        <a:lstStyle/>
        <a:p>
          <a:pPr lvl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solidFill>
                <a:srgbClr val="0000FF"/>
              </a:solidFill>
            </a:rPr>
            <a:t>- Повышение качества управления </a:t>
          </a:r>
          <a:r>
            <a:rPr lang="ru-RU" sz="1300" kern="1200" smtClean="0">
              <a:solidFill>
                <a:srgbClr val="0000FF"/>
              </a:solidFill>
            </a:rPr>
            <a:t>муниципальными программами, </a:t>
          </a:r>
          <a:r>
            <a:rPr lang="ru-RU" sz="1300" kern="1200" dirty="0" smtClean="0">
              <a:solidFill>
                <a:srgbClr val="0000FF"/>
              </a:solidFill>
            </a:rPr>
            <a:t>обеспечение надлежащего контроля за своевременностью и полнотой достижения заявленных результатов</a:t>
          </a:r>
          <a:endParaRPr lang="ru-RU" sz="1300" kern="1200" dirty="0">
            <a:solidFill>
              <a:srgbClr val="0000FF"/>
            </a:solidFill>
            <a:latin typeface="Century Gothic" pitchFamily="34" charset="0"/>
          </a:endParaRPr>
        </a:p>
      </dsp:txBody>
      <dsp:txXfrm>
        <a:off x="479574" y="4214985"/>
        <a:ext cx="8628524" cy="354239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630970-AF54-4A31-9E7A-963EDAC71027}">
      <dsp:nvSpPr>
        <dsp:cNvPr id="0" name=""/>
        <dsp:cNvSpPr/>
      </dsp:nvSpPr>
      <dsp:spPr>
        <a:xfrm rot="10800000">
          <a:off x="360053" y="416114"/>
          <a:ext cx="6398847" cy="1786036"/>
        </a:xfrm>
        <a:prstGeom prst="homePlate">
          <a:avLst/>
        </a:prstGeom>
        <a:gradFill flip="none" rotWithShape="0">
          <a:gsLst>
            <a:gs pos="0">
              <a:schemeClr val="accent4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4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4">
                <a:lumMod val="20000"/>
                <a:lumOff val="80000"/>
                <a:shade val="100000"/>
                <a:satMod val="115000"/>
              </a:schemeClr>
            </a:gs>
          </a:gsLst>
          <a:lin ang="13500000" scaled="1"/>
          <a:tileRect/>
        </a:gra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142" tIns="53340" rIns="99568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Составление проекта бюджета:</a:t>
          </a:r>
          <a:r>
            <a:rPr lang="ru-RU" sz="1300" b="1" kern="1200" dirty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До начала составления проекта бюджета исполнительным органом принимается нормативно-правовой акт, в котором определяются ответственные исполнители, порядок и сроки работы над документами и материалами, необходимыми для составления проекта бюджета. Непосредственное составление бюджета осуществляет Комитет финансов администрации Энгельсского муниципального 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района.</a:t>
          </a:r>
        </a:p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Подготовленный проект 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бюджета направляется 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Главе муниципального образования город Энгельс для 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вынесения на публичные слушания.</a:t>
          </a:r>
        </a:p>
      </dsp:txBody>
      <dsp:txXfrm rot="10800000">
        <a:off x="360053" y="416114"/>
        <a:ext cx="6398847" cy="1786036"/>
      </dsp:txXfrm>
    </dsp:sp>
    <dsp:sp modelId="{4FBF4F7C-3D7C-49A6-8B80-58C2B1603190}">
      <dsp:nvSpPr>
        <dsp:cNvPr id="0" name=""/>
        <dsp:cNvSpPr/>
      </dsp:nvSpPr>
      <dsp:spPr>
        <a:xfrm>
          <a:off x="113701" y="1094200"/>
          <a:ext cx="750398" cy="330022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572622-6D8D-45D7-AEC6-A0811D3BC519}">
      <dsp:nvSpPr>
        <dsp:cNvPr id="0" name=""/>
        <dsp:cNvSpPr/>
      </dsp:nvSpPr>
      <dsp:spPr>
        <a:xfrm rot="10800000">
          <a:off x="567022" y="2288317"/>
          <a:ext cx="6219587" cy="1326727"/>
        </a:xfrm>
        <a:prstGeom prst="homePlate">
          <a:avLst/>
        </a:prstGeom>
        <a:gradFill flip="none" rotWithShape="0">
          <a:gsLst>
            <a:gs pos="0">
              <a:schemeClr val="accent4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4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4">
                <a:lumMod val="20000"/>
                <a:lumOff val="80000"/>
                <a:shade val="100000"/>
                <a:satMod val="115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142" tIns="53340" rIns="99568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Рассмотрение проекта бюджета: 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Проект бюджета </a:t>
          </a: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городского поселения город Энгельс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на 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2026 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год и на плановый период 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2027 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и 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2028 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годов </a:t>
          </a:r>
          <a:r>
            <a:rPr lang="ru-RU" sz="13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был рассмотрен на публичных слушаниях </a:t>
          </a: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6 ноября 2025 </a:t>
          </a:r>
          <a:r>
            <a:rPr lang="ru-RU" sz="1300" kern="1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года. </a:t>
          </a: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Глава Энгельсского муниципального района 5 декабря 2025 года внес на рассмотрение в </a:t>
          </a:r>
          <a:r>
            <a:rPr lang="ru-RU" sz="13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Энгельсский</a:t>
          </a: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городской Совет депутатов проект бюджета.</a:t>
          </a:r>
          <a:endParaRPr lang="ru-RU" sz="1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567022" y="2288317"/>
        <a:ext cx="6219587" cy="1326727"/>
      </dsp:txXfrm>
    </dsp:sp>
    <dsp:sp modelId="{D2DC20ED-6BA8-43A4-896A-06EB65110154}">
      <dsp:nvSpPr>
        <dsp:cNvPr id="0" name=""/>
        <dsp:cNvSpPr/>
      </dsp:nvSpPr>
      <dsp:spPr>
        <a:xfrm>
          <a:off x="0" y="2360329"/>
          <a:ext cx="1174823" cy="1190773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467E3F3-0E91-429D-8FFF-98636AAD86F9}">
      <dsp:nvSpPr>
        <dsp:cNvPr id="0" name=""/>
        <dsp:cNvSpPr/>
      </dsp:nvSpPr>
      <dsp:spPr>
        <a:xfrm rot="10800000">
          <a:off x="504043" y="3728474"/>
          <a:ext cx="6251043" cy="1496243"/>
        </a:xfrm>
        <a:prstGeom prst="homePlate">
          <a:avLst/>
        </a:prstGeom>
        <a:gradFill flip="none" rotWithShape="0">
          <a:gsLst>
            <a:gs pos="0">
              <a:schemeClr val="accent4">
                <a:lumMod val="20000"/>
                <a:lumOff val="80000"/>
                <a:shade val="30000"/>
                <a:satMod val="115000"/>
              </a:schemeClr>
            </a:gs>
            <a:gs pos="50000">
              <a:schemeClr val="accent4">
                <a:lumMod val="20000"/>
                <a:lumOff val="80000"/>
                <a:shade val="67500"/>
                <a:satMod val="115000"/>
              </a:schemeClr>
            </a:gs>
            <a:gs pos="100000">
              <a:schemeClr val="accent4">
                <a:lumMod val="20000"/>
                <a:lumOff val="80000"/>
                <a:shade val="100000"/>
                <a:satMod val="115000"/>
              </a:schemeClr>
            </a:gs>
          </a:gsLst>
          <a:lin ang="16200000" scaled="1"/>
          <a:tileRect/>
        </a:gra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1142" tIns="53340" rIns="99568" bIns="53340" numCol="1" spcCol="1270" anchor="ctr" anchorCtr="0">
          <a:noAutofit/>
        </a:bodyPr>
        <a:lstStyle/>
        <a:p>
          <a:pPr lvl="0" algn="just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>
              <a:latin typeface="Times New Roman" pitchFamily="18" charset="0"/>
              <a:cs typeface="Times New Roman" pitchFamily="18" charset="0"/>
            </a:rPr>
            <a:t>Утверждение бюджета: 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Решение о бюджете 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городского поселения 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город Энгельс 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Энгельсского муниципального района Саратовской области утверждается </a:t>
          </a:r>
          <a:r>
            <a:rPr lang="ru-RU" sz="1300" kern="1200" dirty="0">
              <a:latin typeface="Times New Roman" pitchFamily="18" charset="0"/>
              <a:cs typeface="Times New Roman" pitchFamily="18" charset="0"/>
            </a:rPr>
            <a:t>депутатами Энгельсского городского Совета депутатов до начала нового финансового года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. Бюджет городского поселения город Энгельс Энгельсского муниципального района Саратовской области на 2026 год и на плановый период 2027 и 2028 годов утвержден решением Энгельсского городского Совета депутатов от </a:t>
          </a: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17.1</a:t>
          </a:r>
          <a:r>
            <a:rPr lang="ru-RU" sz="1300" kern="1200" dirty="0" smtClean="0">
              <a:latin typeface="Times New Roman" pitchFamily="18" charset="0"/>
              <a:cs typeface="Times New Roman" pitchFamily="18" charset="0"/>
            </a:rPr>
            <a:t>2.2025 года № </a:t>
          </a:r>
          <a:r>
            <a:rPr lang="ru-RU" sz="13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215/50 - 03.</a:t>
          </a:r>
          <a:endParaRPr lang="ru-RU" sz="13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 rot="10800000">
        <a:off x="504043" y="3728474"/>
        <a:ext cx="6251043" cy="1496243"/>
      </dsp:txXfrm>
    </dsp:sp>
    <dsp:sp modelId="{DE77FE52-9789-4D73-A1EF-3429FB42960A}">
      <dsp:nvSpPr>
        <dsp:cNvPr id="0" name=""/>
        <dsp:cNvSpPr/>
      </dsp:nvSpPr>
      <dsp:spPr>
        <a:xfrm>
          <a:off x="394742" y="4337636"/>
          <a:ext cx="541362" cy="110925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C37B9CB-6222-40CA-B880-AA9ABF546B20}">
      <dsp:nvSpPr>
        <dsp:cNvPr id="0" name=""/>
        <dsp:cNvSpPr/>
      </dsp:nvSpPr>
      <dsp:spPr>
        <a:xfrm>
          <a:off x="2309927" y="120358"/>
          <a:ext cx="3565876" cy="588825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1">
                <a:lumMod val="110000"/>
                <a:satMod val="105000"/>
                <a:tint val="67000"/>
              </a:schemeClr>
            </a:gs>
            <a:gs pos="50000">
              <a:schemeClr val="accent1">
                <a:lumMod val="105000"/>
                <a:satMod val="103000"/>
                <a:tint val="73000"/>
              </a:schemeClr>
            </a:gs>
            <a:gs pos="100000">
              <a:schemeClr val="accent1">
                <a:lumMod val="105000"/>
                <a:satMod val="109000"/>
                <a:tint val="81000"/>
              </a:schemeClr>
            </a:gs>
          </a:gsLst>
          <a:lin ang="13500000" scaled="1"/>
          <a:tileRect/>
        </a:gradFill>
        <a:ln w="6350" cap="flat" cmpd="sng" algn="ctr">
          <a:solidFill>
            <a:schemeClr val="accent1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FF"/>
              </a:solidFill>
              <a:latin typeface="Century Gothic" pitchFamily="34" charset="0"/>
            </a:rPr>
            <a:t>Составление бюджета основывается на:    </a:t>
          </a:r>
          <a:endParaRPr lang="ru-RU" sz="2000" kern="1200" dirty="0">
            <a:solidFill>
              <a:srgbClr val="0000FF"/>
            </a:solidFill>
          </a:endParaRPr>
        </a:p>
      </dsp:txBody>
      <dsp:txXfrm>
        <a:off x="2309927" y="120358"/>
        <a:ext cx="3565876" cy="588825"/>
      </dsp:txXfrm>
    </dsp:sp>
    <dsp:sp modelId="{1B8E23D5-0901-4230-818E-DEEA3109FA35}">
      <dsp:nvSpPr>
        <dsp:cNvPr id="0" name=""/>
        <dsp:cNvSpPr/>
      </dsp:nvSpPr>
      <dsp:spPr>
        <a:xfrm>
          <a:off x="2620795" y="709183"/>
          <a:ext cx="91440" cy="776266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776266"/>
              </a:lnTo>
              <a:lnTo>
                <a:pt x="134757" y="776266"/>
              </a:lnTo>
            </a:path>
          </a:pathLst>
        </a:custGeom>
        <a:noFill/>
        <a:ln w="12700" cap="flat" cmpd="sng" algn="ctr">
          <a:solidFill>
            <a:srgbClr val="0033C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C683A7-5A9E-4FEC-B071-AA058E7C8611}">
      <dsp:nvSpPr>
        <dsp:cNvPr id="0" name=""/>
        <dsp:cNvSpPr/>
      </dsp:nvSpPr>
      <dsp:spPr>
        <a:xfrm>
          <a:off x="2755553" y="859341"/>
          <a:ext cx="3072429" cy="1252218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l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l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shade val="100000"/>
                <a:satMod val="115000"/>
              </a:schemeClr>
            </a:gs>
          </a:gsLst>
          <a:path path="circle">
            <a:fillToRect r="100000" b="100000"/>
          </a:path>
          <a:tileRect l="-100000" t="-10000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7030A0"/>
              </a:solidFill>
              <a:latin typeface="Century Gothic" pitchFamily="34" charset="0"/>
            </a:rPr>
            <a:t>Бюджетном кодексе РФ,          ФЗ от 20 марта 2025 г. № 33-ФЗ  «Об общих принципах организации местного самоуправления в единой системе публичной власти»</a:t>
          </a:r>
          <a:endParaRPr lang="ru-RU" sz="1400" b="1" kern="1200" dirty="0">
            <a:solidFill>
              <a:srgbClr val="7030A0"/>
            </a:solidFill>
            <a:latin typeface="Century Gothic" pitchFamily="34" charset="0"/>
          </a:endParaRPr>
        </a:p>
      </dsp:txBody>
      <dsp:txXfrm>
        <a:off x="2755553" y="859341"/>
        <a:ext cx="3072429" cy="1252218"/>
      </dsp:txXfrm>
    </dsp:sp>
    <dsp:sp modelId="{4F091C45-1A5F-4FB2-B55D-C661201989D9}">
      <dsp:nvSpPr>
        <dsp:cNvPr id="0" name=""/>
        <dsp:cNvSpPr/>
      </dsp:nvSpPr>
      <dsp:spPr>
        <a:xfrm>
          <a:off x="2620795" y="709183"/>
          <a:ext cx="91440" cy="196198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961988"/>
              </a:lnTo>
              <a:lnTo>
                <a:pt x="134757" y="1961988"/>
              </a:lnTo>
            </a:path>
          </a:pathLst>
        </a:custGeom>
        <a:noFill/>
        <a:ln w="12700" cap="flat" cmpd="sng" algn="ctr">
          <a:solidFill>
            <a:srgbClr val="0033C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A9D85B0-4985-40DA-8A4F-A96D0ACD12D6}">
      <dsp:nvSpPr>
        <dsp:cNvPr id="0" name=""/>
        <dsp:cNvSpPr/>
      </dsp:nvSpPr>
      <dsp:spPr>
        <a:xfrm>
          <a:off x="2755553" y="2248660"/>
          <a:ext cx="3072429" cy="845023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l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l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shade val="100000"/>
                <a:satMod val="115000"/>
              </a:schemeClr>
            </a:gs>
          </a:gsLst>
          <a:path path="circle">
            <a:fillToRect l="100000" t="100000"/>
          </a:path>
          <a:tileRect r="-100000" b="-10000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7030A0"/>
              </a:solidFill>
              <a:latin typeface="Century Gothic" pitchFamily="34" charset="0"/>
            </a:rPr>
            <a:t>Прогнозе социально-экономического развития городского поселения  город Энгельс</a:t>
          </a:r>
          <a:endParaRPr lang="ru-RU" sz="1400" b="1" kern="1200" dirty="0">
            <a:solidFill>
              <a:srgbClr val="7030A0"/>
            </a:solidFill>
          </a:endParaRPr>
        </a:p>
      </dsp:txBody>
      <dsp:txXfrm>
        <a:off x="2755553" y="2248660"/>
        <a:ext cx="3072429" cy="845023"/>
      </dsp:txXfrm>
    </dsp:sp>
    <dsp:sp modelId="{0BCE7EC0-3680-4FA1-984B-1ABAD5CED9C6}">
      <dsp:nvSpPr>
        <dsp:cNvPr id="0" name=""/>
        <dsp:cNvSpPr/>
      </dsp:nvSpPr>
      <dsp:spPr>
        <a:xfrm>
          <a:off x="2620795" y="709183"/>
          <a:ext cx="91440" cy="28176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2817609"/>
              </a:lnTo>
              <a:lnTo>
                <a:pt x="134757" y="2817609"/>
              </a:lnTo>
            </a:path>
          </a:pathLst>
        </a:custGeom>
        <a:noFill/>
        <a:ln w="12700" cap="flat" cmpd="sng" algn="ctr">
          <a:solidFill>
            <a:srgbClr val="0033C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71DEB6-0215-494A-80ED-2EB7FEC9C227}">
      <dsp:nvSpPr>
        <dsp:cNvPr id="0" name=""/>
        <dsp:cNvSpPr/>
      </dsp:nvSpPr>
      <dsp:spPr>
        <a:xfrm>
          <a:off x="2755553" y="3225958"/>
          <a:ext cx="3072429" cy="601668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l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l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shade val="100000"/>
                <a:satMod val="115000"/>
              </a:schemeClr>
            </a:gs>
          </a:gsLst>
          <a:path path="circle">
            <a:fillToRect r="100000" b="100000"/>
          </a:path>
          <a:tileRect l="-100000" t="-10000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7030A0"/>
              </a:solidFill>
              <a:latin typeface="Century Gothic" pitchFamily="34" charset="0"/>
            </a:rPr>
            <a:t>Основных направлениях бюджетной и налоговой политики Саратовской области</a:t>
          </a:r>
          <a:endParaRPr lang="ru-RU" sz="1400" b="1" kern="1200" dirty="0">
            <a:solidFill>
              <a:srgbClr val="7030A0"/>
            </a:solidFill>
          </a:endParaRPr>
        </a:p>
      </dsp:txBody>
      <dsp:txXfrm>
        <a:off x="2755553" y="3225958"/>
        <a:ext cx="3072429" cy="601668"/>
      </dsp:txXfrm>
    </dsp:sp>
    <dsp:sp modelId="{78E665CE-A181-43CC-A38A-39A80A2A87C0}">
      <dsp:nvSpPr>
        <dsp:cNvPr id="0" name=""/>
        <dsp:cNvSpPr/>
      </dsp:nvSpPr>
      <dsp:spPr>
        <a:xfrm>
          <a:off x="2620795" y="709183"/>
          <a:ext cx="91440" cy="3546482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6482"/>
              </a:lnTo>
              <a:lnTo>
                <a:pt x="134757" y="3546482"/>
              </a:lnTo>
            </a:path>
          </a:pathLst>
        </a:custGeom>
        <a:noFill/>
        <a:ln w="12700" cap="flat" cmpd="sng" algn="ctr">
          <a:solidFill>
            <a:srgbClr val="0033CC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D503607-896E-4E9F-92D4-B352A9C06EE3}">
      <dsp:nvSpPr>
        <dsp:cNvPr id="0" name=""/>
        <dsp:cNvSpPr/>
      </dsp:nvSpPr>
      <dsp:spPr>
        <a:xfrm>
          <a:off x="2755553" y="3954832"/>
          <a:ext cx="3072429" cy="601668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lt1">
                <a:hueOff val="0"/>
                <a:satOff val="0"/>
                <a:lumOff val="0"/>
                <a:shade val="30000"/>
                <a:satMod val="115000"/>
              </a:schemeClr>
            </a:gs>
            <a:gs pos="50000">
              <a:schemeClr val="lt1">
                <a:hueOff val="0"/>
                <a:satOff val="0"/>
                <a:lumOff val="0"/>
                <a:shade val="67500"/>
                <a:satMod val="115000"/>
              </a:schemeClr>
            </a:gs>
            <a:gs pos="100000">
              <a:schemeClr val="lt1">
                <a:hueOff val="0"/>
                <a:satOff val="0"/>
                <a:lumOff val="0"/>
                <a:shade val="100000"/>
                <a:satMod val="115000"/>
              </a:schemeClr>
            </a:gs>
          </a:gsLst>
          <a:path path="circle">
            <a:fillToRect l="100000" t="100000"/>
          </a:path>
          <a:tileRect r="-100000" b="-100000"/>
        </a:gra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01600" prst="riblet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17780" rIns="2667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rgbClr val="7030A0"/>
              </a:solidFill>
              <a:latin typeface="Century Gothic" pitchFamily="34" charset="0"/>
            </a:rPr>
            <a:t>Муниципальных программах муниципального образования город Энгельс</a:t>
          </a:r>
          <a:endParaRPr lang="ru-RU" sz="1400" b="1" kern="1200" dirty="0">
            <a:solidFill>
              <a:srgbClr val="7030A0"/>
            </a:solidFill>
          </a:endParaRPr>
        </a:p>
      </dsp:txBody>
      <dsp:txXfrm>
        <a:off x="2755553" y="3954832"/>
        <a:ext cx="3072429" cy="601668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B0AA701-A213-4AA8-8619-57F49BA581E4}">
      <dsp:nvSpPr>
        <dsp:cNvPr id="0" name=""/>
        <dsp:cNvSpPr/>
      </dsp:nvSpPr>
      <dsp:spPr>
        <a:xfrm>
          <a:off x="2954459" y="-44085"/>
          <a:ext cx="4164638" cy="4164638"/>
        </a:xfrm>
        <a:prstGeom prst="blockArc">
          <a:avLst>
            <a:gd name="adj1" fmla="val 13204804"/>
            <a:gd name="adj2" fmla="val 18950263"/>
            <a:gd name="adj3" fmla="val 3063"/>
          </a:avLst>
        </a:prstGeom>
        <a:gradFill rotWithShape="0">
          <a:gsLst>
            <a:gs pos="0">
              <a:schemeClr val="accent1">
                <a:shade val="90000"/>
                <a:hueOff val="77981"/>
                <a:satOff val="-714"/>
                <a:lumOff val="61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77981"/>
                <a:satOff val="-714"/>
                <a:lumOff val="61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77981"/>
                <a:satOff val="-714"/>
                <a:lumOff val="61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EDAB50-C6DB-49CA-A0BD-8832DDCB5DA8}">
      <dsp:nvSpPr>
        <dsp:cNvPr id="0" name=""/>
        <dsp:cNvSpPr/>
      </dsp:nvSpPr>
      <dsp:spPr>
        <a:xfrm>
          <a:off x="1632057" y="456429"/>
          <a:ext cx="4164638" cy="4164638"/>
        </a:xfrm>
        <a:prstGeom prst="blockArc">
          <a:avLst>
            <a:gd name="adj1" fmla="val 12462741"/>
            <a:gd name="adj2" fmla="val 15497915"/>
            <a:gd name="adj3" fmla="val 3063"/>
          </a:avLst>
        </a:prstGeom>
        <a:gradFill rotWithShape="0">
          <a:gsLst>
            <a:gs pos="0">
              <a:schemeClr val="accent1">
                <a:shade val="90000"/>
                <a:hueOff val="155963"/>
                <a:satOff val="-1429"/>
                <a:lumOff val="123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55963"/>
                <a:satOff val="-1429"/>
                <a:lumOff val="123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55963"/>
                <a:satOff val="-1429"/>
                <a:lumOff val="123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C50C73C-E719-4D4C-9BCB-AF652E70D5F3}">
      <dsp:nvSpPr>
        <dsp:cNvPr id="0" name=""/>
        <dsp:cNvSpPr/>
      </dsp:nvSpPr>
      <dsp:spPr>
        <a:xfrm>
          <a:off x="1644715" y="299617"/>
          <a:ext cx="4164638" cy="4164638"/>
        </a:xfrm>
        <a:prstGeom prst="blockArc">
          <a:avLst>
            <a:gd name="adj1" fmla="val 9906149"/>
            <a:gd name="adj2" fmla="val 12171878"/>
            <a:gd name="adj3" fmla="val 3063"/>
          </a:avLst>
        </a:prstGeom>
        <a:gradFill rotWithShape="0">
          <a:gsLst>
            <a:gs pos="0">
              <a:schemeClr val="accent1">
                <a:shade val="90000"/>
                <a:hueOff val="233944"/>
                <a:satOff val="-2143"/>
                <a:lumOff val="185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233944"/>
                <a:satOff val="-2143"/>
                <a:lumOff val="185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233944"/>
                <a:satOff val="-2143"/>
                <a:lumOff val="185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F127493-6D81-4CBF-AA49-E6CB877243FF}">
      <dsp:nvSpPr>
        <dsp:cNvPr id="0" name=""/>
        <dsp:cNvSpPr/>
      </dsp:nvSpPr>
      <dsp:spPr>
        <a:xfrm>
          <a:off x="1572227" y="78499"/>
          <a:ext cx="4164638" cy="4164638"/>
        </a:xfrm>
        <a:prstGeom prst="blockArc">
          <a:avLst>
            <a:gd name="adj1" fmla="val 6092681"/>
            <a:gd name="adj2" fmla="val 9515800"/>
            <a:gd name="adj3" fmla="val 3063"/>
          </a:avLst>
        </a:prstGeom>
        <a:gradFill rotWithShape="0">
          <a:gsLst>
            <a:gs pos="0">
              <a:schemeClr val="accent1">
                <a:shade val="90000"/>
                <a:hueOff val="311925"/>
                <a:satOff val="-2858"/>
                <a:lumOff val="246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11925"/>
                <a:satOff val="-2858"/>
                <a:lumOff val="246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11925"/>
                <a:satOff val="-2858"/>
                <a:lumOff val="246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C342250-90DF-493D-8761-6AAEF4B26B3A}">
      <dsp:nvSpPr>
        <dsp:cNvPr id="0" name=""/>
        <dsp:cNvSpPr/>
      </dsp:nvSpPr>
      <dsp:spPr>
        <a:xfrm>
          <a:off x="2793346" y="1142891"/>
          <a:ext cx="4164638" cy="3569761"/>
        </a:xfrm>
        <a:prstGeom prst="blockArc">
          <a:avLst>
            <a:gd name="adj1" fmla="val 2482989"/>
            <a:gd name="adj2" fmla="val 8563147"/>
            <a:gd name="adj3" fmla="val 3063"/>
          </a:avLst>
        </a:prstGeom>
        <a:gradFill rotWithShape="0">
          <a:gsLst>
            <a:gs pos="0">
              <a:schemeClr val="accent1">
                <a:shade val="90000"/>
                <a:hueOff val="311925"/>
                <a:satOff val="-2858"/>
                <a:lumOff val="2467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311925"/>
                <a:satOff val="-2858"/>
                <a:lumOff val="2467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311925"/>
                <a:satOff val="-2858"/>
                <a:lumOff val="2467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44FA6E8-AFC3-4408-81B1-819F0434FE01}">
      <dsp:nvSpPr>
        <dsp:cNvPr id="0" name=""/>
        <dsp:cNvSpPr/>
      </dsp:nvSpPr>
      <dsp:spPr>
        <a:xfrm>
          <a:off x="5492874" y="510958"/>
          <a:ext cx="4164638" cy="4164638"/>
        </a:xfrm>
        <a:prstGeom prst="blockArc">
          <a:avLst>
            <a:gd name="adj1" fmla="val 1930177"/>
            <a:gd name="adj2" fmla="val 7469400"/>
            <a:gd name="adj3" fmla="val 3063"/>
          </a:avLst>
        </a:prstGeom>
        <a:gradFill rotWithShape="0">
          <a:gsLst>
            <a:gs pos="0">
              <a:schemeClr val="accent1">
                <a:shade val="90000"/>
                <a:hueOff val="233944"/>
                <a:satOff val="-2143"/>
                <a:lumOff val="1850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233944"/>
                <a:satOff val="-2143"/>
                <a:lumOff val="1850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233944"/>
                <a:satOff val="-2143"/>
                <a:lumOff val="1850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4CFA603-EAFE-4A97-A693-383DF71B39BE}">
      <dsp:nvSpPr>
        <dsp:cNvPr id="0" name=""/>
        <dsp:cNvSpPr/>
      </dsp:nvSpPr>
      <dsp:spPr>
        <a:xfrm>
          <a:off x="5452746" y="577523"/>
          <a:ext cx="4164638" cy="4164638"/>
        </a:xfrm>
        <a:prstGeom prst="blockArc">
          <a:avLst>
            <a:gd name="adj1" fmla="val 20993759"/>
            <a:gd name="adj2" fmla="val 1799857"/>
            <a:gd name="adj3" fmla="val 3063"/>
          </a:avLst>
        </a:prstGeom>
        <a:gradFill rotWithShape="0">
          <a:gsLst>
            <a:gs pos="0">
              <a:schemeClr val="accent1">
                <a:shade val="90000"/>
                <a:hueOff val="155963"/>
                <a:satOff val="-1429"/>
                <a:lumOff val="1233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155963"/>
                <a:satOff val="-1429"/>
                <a:lumOff val="1233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155963"/>
                <a:satOff val="-1429"/>
                <a:lumOff val="1233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7C25370-2399-455D-9176-2EA0B09540DF}">
      <dsp:nvSpPr>
        <dsp:cNvPr id="0" name=""/>
        <dsp:cNvSpPr/>
      </dsp:nvSpPr>
      <dsp:spPr>
        <a:xfrm>
          <a:off x="5464818" y="-204086"/>
          <a:ext cx="4164638" cy="4164638"/>
        </a:xfrm>
        <a:prstGeom prst="blockArc">
          <a:avLst>
            <a:gd name="adj1" fmla="val 19890623"/>
            <a:gd name="adj2" fmla="val 712432"/>
            <a:gd name="adj3" fmla="val 3063"/>
          </a:avLst>
        </a:prstGeom>
        <a:gradFill rotWithShape="0">
          <a:gsLst>
            <a:gs pos="0">
              <a:schemeClr val="accent1">
                <a:shade val="90000"/>
                <a:hueOff val="77981"/>
                <a:satOff val="-714"/>
                <a:lumOff val="616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77981"/>
                <a:satOff val="-714"/>
                <a:lumOff val="616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77981"/>
                <a:satOff val="-714"/>
                <a:lumOff val="616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3B675FD-6909-4BE3-8314-2ACC244D7667}">
      <dsp:nvSpPr>
        <dsp:cNvPr id="0" name=""/>
        <dsp:cNvSpPr/>
      </dsp:nvSpPr>
      <dsp:spPr>
        <a:xfrm>
          <a:off x="5144718" y="-99875"/>
          <a:ext cx="4164638" cy="4164638"/>
        </a:xfrm>
        <a:prstGeom prst="blockArc">
          <a:avLst>
            <a:gd name="adj1" fmla="val 13771780"/>
            <a:gd name="adj2" fmla="val 19688488"/>
            <a:gd name="adj3" fmla="val 3063"/>
          </a:avLst>
        </a:prstGeom>
        <a:gradFill rotWithShape="0">
          <a:gsLst>
            <a:gs pos="0">
              <a:schemeClr val="accent1">
                <a:shade val="9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9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9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D719BA1-44AC-4C55-A0FC-F23E96A6458C}">
      <dsp:nvSpPr>
        <dsp:cNvPr id="0" name=""/>
        <dsp:cNvSpPr/>
      </dsp:nvSpPr>
      <dsp:spPr>
        <a:xfrm>
          <a:off x="4176483" y="1080113"/>
          <a:ext cx="2896958" cy="2452669"/>
        </a:xfrm>
        <a:prstGeom prst="ellipse">
          <a:avLst/>
        </a:prstGeom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ОБЪЕМ РАСХОДОВ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на 2026 год 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8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2 764 740,0</a:t>
          </a:r>
        </a:p>
        <a:p>
          <a:pPr lvl="0" algn="ctr" defTabSz="9779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2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rPr>
            <a:t>тыс. руб.</a:t>
          </a:r>
          <a:endParaRPr lang="ru-RU" sz="2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itchFamily="18" charset="0"/>
            <a:cs typeface="Times New Roman" pitchFamily="18" charset="0"/>
          </a:endParaRPr>
        </a:p>
      </dsp:txBody>
      <dsp:txXfrm>
        <a:off x="4176483" y="1080113"/>
        <a:ext cx="2896958" cy="2452669"/>
      </dsp:txXfrm>
    </dsp:sp>
    <dsp:sp modelId="{8424C24A-2715-480C-BFCA-D1710A7563FD}">
      <dsp:nvSpPr>
        <dsp:cNvPr id="0" name=""/>
        <dsp:cNvSpPr/>
      </dsp:nvSpPr>
      <dsp:spPr>
        <a:xfrm>
          <a:off x="4928519" y="-115475"/>
          <a:ext cx="2696738" cy="1076145"/>
        </a:xfrm>
        <a:prstGeom prst="ellipse">
          <a:avLst/>
        </a:prstGeom>
        <a:gradFill flip="none" rotWithShape="0">
          <a:gsLst>
            <a:gs pos="0">
              <a:srgbClr val="24CDE4">
                <a:shade val="30000"/>
                <a:satMod val="115000"/>
              </a:srgbClr>
            </a:gs>
            <a:gs pos="50000">
              <a:srgbClr val="24CDE4">
                <a:shade val="67500"/>
                <a:satMod val="115000"/>
              </a:srgbClr>
            </a:gs>
            <a:gs pos="100000">
              <a:srgbClr val="24CDE4">
                <a:shade val="100000"/>
                <a:satMod val="115000"/>
              </a:srgbClr>
            </a:gs>
          </a:gsLst>
          <a:lin ang="81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Администрация </a:t>
          </a:r>
          <a:r>
            <a:rPr lang="ru-RU" sz="13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ЭМР </a:t>
          </a:r>
          <a:endParaRPr lang="ru-RU" sz="1300" b="1" kern="1200" dirty="0">
            <a:solidFill>
              <a:srgbClr val="002060"/>
            </a:solidFill>
            <a:latin typeface="Times New Roman" pitchFamily="18" charset="0"/>
            <a:cs typeface="Times New Roman" pitchFamily="18" charset="0"/>
          </a:endParaRP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5 171,6 </a:t>
          </a:r>
          <a:r>
            <a:rPr lang="ru-RU" sz="12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kern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kern="1200" dirty="0">
            <a:solidFill>
              <a:srgbClr val="0000FF"/>
            </a:solidFill>
          </a:endParaRPr>
        </a:p>
      </dsp:txBody>
      <dsp:txXfrm>
        <a:off x="4928519" y="-115475"/>
        <a:ext cx="2696738" cy="1076145"/>
      </dsp:txXfrm>
    </dsp:sp>
    <dsp:sp modelId="{F9E6E000-43A5-4DDF-AE02-18E69A23A9C3}">
      <dsp:nvSpPr>
        <dsp:cNvPr id="0" name=""/>
        <dsp:cNvSpPr/>
      </dsp:nvSpPr>
      <dsp:spPr>
        <a:xfrm>
          <a:off x="8016108" y="303285"/>
          <a:ext cx="2666317" cy="1193789"/>
        </a:xfrm>
        <a:prstGeom prst="ellipse">
          <a:avLst/>
        </a:prstGeom>
        <a:gradFill flip="none" rotWithShape="1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Комитет финансов администрации ЭМР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742 384,9 </a:t>
          </a:r>
          <a:r>
            <a:rPr lang="ru-RU" sz="12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kern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kern="1200" dirty="0">
            <a:solidFill>
              <a:srgbClr val="0000FF"/>
            </a:solidFill>
          </a:endParaRPr>
        </a:p>
      </dsp:txBody>
      <dsp:txXfrm>
        <a:off x="8016108" y="303285"/>
        <a:ext cx="2666317" cy="1193789"/>
      </dsp:txXfrm>
    </dsp:sp>
    <dsp:sp modelId="{49EA0950-1E43-4105-A63A-7B6D7EE91229}">
      <dsp:nvSpPr>
        <dsp:cNvPr id="0" name=""/>
        <dsp:cNvSpPr/>
      </dsp:nvSpPr>
      <dsp:spPr>
        <a:xfrm>
          <a:off x="8223927" y="1584177"/>
          <a:ext cx="2659531" cy="1431893"/>
        </a:xfrm>
        <a:prstGeom prst="ellipse">
          <a:avLst/>
        </a:prstGeom>
        <a:gradFill flip="none" rotWithShape="0">
          <a:gsLst>
            <a:gs pos="0">
              <a:srgbClr val="24CDE4">
                <a:shade val="30000"/>
                <a:satMod val="115000"/>
              </a:srgbClr>
            </a:gs>
            <a:gs pos="50000">
              <a:srgbClr val="24CDE4">
                <a:shade val="67500"/>
                <a:satMod val="115000"/>
              </a:srgbClr>
            </a:gs>
            <a:gs pos="100000">
              <a:srgbClr val="24CDE4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Комитет по земельным ресурсам администрации ЭМР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1 530,1 </a:t>
          </a:r>
          <a:r>
            <a:rPr lang="ru-RU" sz="12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kern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kern="1200" dirty="0">
            <a:solidFill>
              <a:srgbClr val="0000FF"/>
            </a:solidFill>
          </a:endParaRPr>
        </a:p>
      </dsp:txBody>
      <dsp:txXfrm>
        <a:off x="8223927" y="1584177"/>
        <a:ext cx="2659531" cy="1431893"/>
      </dsp:txXfrm>
    </dsp:sp>
    <dsp:sp modelId="{7B57B802-743C-4C0E-BA5E-6F2D00E2CA63}">
      <dsp:nvSpPr>
        <dsp:cNvPr id="0" name=""/>
        <dsp:cNvSpPr/>
      </dsp:nvSpPr>
      <dsp:spPr>
        <a:xfrm>
          <a:off x="7816807" y="3111603"/>
          <a:ext cx="2988047" cy="1146758"/>
        </a:xfrm>
        <a:prstGeom prst="ellipse">
          <a:avLst/>
        </a:prstGeom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Комитет ЖКХ, ТЭК, транспорта и связи администрации ЭМР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1 771 451,1 </a:t>
          </a:r>
          <a:r>
            <a:rPr lang="ru-RU" sz="12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kern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kern="1200" dirty="0">
            <a:solidFill>
              <a:srgbClr val="0000FF"/>
            </a:solidFill>
          </a:endParaRPr>
        </a:p>
      </dsp:txBody>
      <dsp:txXfrm>
        <a:off x="7816807" y="3111603"/>
        <a:ext cx="2988047" cy="1146758"/>
      </dsp:txXfrm>
    </dsp:sp>
    <dsp:sp modelId="{CD11D5F7-AE4E-45E2-9472-E1C12ABDA449}">
      <dsp:nvSpPr>
        <dsp:cNvPr id="0" name=""/>
        <dsp:cNvSpPr/>
      </dsp:nvSpPr>
      <dsp:spPr>
        <a:xfrm>
          <a:off x="4901592" y="3698454"/>
          <a:ext cx="3025041" cy="1169675"/>
        </a:xfrm>
        <a:prstGeom prst="ellipse">
          <a:avLst/>
        </a:prstGeom>
        <a:gradFill flip="none" rotWithShape="0">
          <a:gsLst>
            <a:gs pos="0">
              <a:srgbClr val="24CDE4">
                <a:shade val="30000"/>
                <a:satMod val="115000"/>
              </a:srgbClr>
            </a:gs>
            <a:gs pos="50000">
              <a:srgbClr val="24CDE4">
                <a:shade val="67500"/>
                <a:satMod val="115000"/>
              </a:srgbClr>
            </a:gs>
            <a:gs pos="100000">
              <a:srgbClr val="24CDE4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Управление капитального строительства администрации </a:t>
          </a:r>
          <a:r>
            <a:rPr lang="ru-RU" sz="13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ЭМР  </a:t>
          </a:r>
          <a:r>
            <a:rPr lang="ru-RU" sz="12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           </a:t>
          </a:r>
          <a:r>
            <a:rPr lang="ru-RU" sz="20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28 148,0 </a:t>
          </a:r>
          <a:r>
            <a:rPr lang="ru-RU" sz="12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тыс.руб</a:t>
          </a:r>
          <a:r>
            <a:rPr lang="ru-RU" sz="1200" b="1" kern="1200" dirty="0">
              <a:latin typeface="Times New Roman" pitchFamily="18" charset="0"/>
              <a:cs typeface="Times New Roman" pitchFamily="18" charset="0"/>
            </a:rPr>
            <a:t>.</a:t>
          </a:r>
        </a:p>
      </dsp:txBody>
      <dsp:txXfrm>
        <a:off x="4901592" y="3698454"/>
        <a:ext cx="3025041" cy="1169675"/>
      </dsp:txXfrm>
    </dsp:sp>
    <dsp:sp modelId="{F25C5CFB-9578-4703-B9A7-E79981386719}">
      <dsp:nvSpPr>
        <dsp:cNvPr id="0" name=""/>
        <dsp:cNvSpPr/>
      </dsp:nvSpPr>
      <dsp:spPr>
        <a:xfrm>
          <a:off x="1865174" y="3636147"/>
          <a:ext cx="2758031" cy="1067233"/>
        </a:xfrm>
        <a:prstGeom prst="ellipse">
          <a:avLst/>
        </a:prstGeom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Управление культуры администрации ЭМР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132 219,1 </a:t>
          </a:r>
          <a:r>
            <a:rPr lang="ru-RU" sz="12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kern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</a:t>
          </a:r>
          <a:r>
            <a:rPr lang="ru-RU" sz="1200" b="1" kern="1200" dirty="0">
              <a:latin typeface="Times New Roman" pitchFamily="18" charset="0"/>
              <a:cs typeface="Times New Roman" pitchFamily="18" charset="0"/>
            </a:rPr>
            <a:t>.</a:t>
          </a:r>
          <a:endParaRPr lang="ru-RU" sz="1200" kern="1200" dirty="0"/>
        </a:p>
      </dsp:txBody>
      <dsp:txXfrm>
        <a:off x="1865174" y="3636147"/>
        <a:ext cx="2758031" cy="1067233"/>
      </dsp:txXfrm>
    </dsp:sp>
    <dsp:sp modelId="{6DCD1539-36E2-44B4-AFBD-48482BBC60BB}">
      <dsp:nvSpPr>
        <dsp:cNvPr id="0" name=""/>
        <dsp:cNvSpPr/>
      </dsp:nvSpPr>
      <dsp:spPr>
        <a:xfrm>
          <a:off x="72012" y="2145755"/>
          <a:ext cx="3347028" cy="1526654"/>
        </a:xfrm>
        <a:prstGeom prst="ellipse">
          <a:avLst/>
        </a:prstGeom>
        <a:gradFill flip="none" rotWithShape="0">
          <a:gsLst>
            <a:gs pos="0">
              <a:srgbClr val="24CDE4">
                <a:shade val="30000"/>
                <a:satMod val="115000"/>
              </a:srgbClr>
            </a:gs>
            <a:gs pos="50000">
              <a:srgbClr val="24CDE4">
                <a:shade val="67500"/>
                <a:satMod val="115000"/>
              </a:srgbClr>
            </a:gs>
            <a:gs pos="100000">
              <a:srgbClr val="24CDE4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Управление </a:t>
          </a:r>
          <a:r>
            <a:rPr lang="ru-RU" sz="13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 физической культуре, </a:t>
          </a:r>
          <a:r>
            <a:rPr lang="ru-RU" sz="13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спорту и молодежной политике </a:t>
          </a:r>
          <a:r>
            <a:rPr lang="ru-RU" sz="13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администрации ЭМР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74 696,0 </a:t>
          </a:r>
          <a:r>
            <a:rPr lang="ru-RU" sz="12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kern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kern="1200" dirty="0">
            <a:solidFill>
              <a:srgbClr val="0000FF"/>
            </a:solidFill>
          </a:endParaRPr>
        </a:p>
      </dsp:txBody>
      <dsp:txXfrm>
        <a:off x="72012" y="2145755"/>
        <a:ext cx="3347028" cy="1526654"/>
      </dsp:txXfrm>
    </dsp:sp>
    <dsp:sp modelId="{5CC71F08-A9CA-4466-97F9-6D70ADD66B9F}">
      <dsp:nvSpPr>
        <dsp:cNvPr id="0" name=""/>
        <dsp:cNvSpPr/>
      </dsp:nvSpPr>
      <dsp:spPr>
        <a:xfrm>
          <a:off x="144023" y="1008110"/>
          <a:ext cx="3387388" cy="1154244"/>
        </a:xfrm>
        <a:prstGeom prst="ellipse">
          <a:avLst/>
        </a:prstGeom>
        <a:gradFill flip="none" rotWithShape="1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2700000" scaled="1"/>
          <a:tileRect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Комитет </a:t>
          </a:r>
          <a:r>
            <a:rPr lang="ru-RU" sz="13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по управлению имуществом администрации  ЭМР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8 528,6 </a:t>
          </a:r>
          <a:r>
            <a:rPr lang="ru-RU" sz="12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</a:t>
          </a:r>
          <a:r>
            <a:rPr lang="ru-RU" sz="1200" b="1" kern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. руб.</a:t>
          </a:r>
          <a:endParaRPr lang="ru-RU" sz="1200" kern="1200" dirty="0">
            <a:solidFill>
              <a:srgbClr val="0000FF"/>
            </a:solidFill>
          </a:endParaRPr>
        </a:p>
      </dsp:txBody>
      <dsp:txXfrm>
        <a:off x="144023" y="1008110"/>
        <a:ext cx="3387388" cy="1154244"/>
      </dsp:txXfrm>
    </dsp:sp>
    <dsp:sp modelId="{D7209BF7-E14A-4648-8B50-3E2C059F3618}">
      <dsp:nvSpPr>
        <dsp:cNvPr id="0" name=""/>
        <dsp:cNvSpPr/>
      </dsp:nvSpPr>
      <dsp:spPr>
        <a:xfrm>
          <a:off x="1728200" y="0"/>
          <a:ext cx="3017795" cy="1061865"/>
        </a:xfrm>
        <a:prstGeom prst="ellipse">
          <a:avLst/>
        </a:prstGeom>
        <a:solidFill>
          <a:srgbClr val="24CDE4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rPr>
            <a:t>Энгельсский городской Совет депутатов</a:t>
          </a:r>
        </a:p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610,6</a:t>
          </a:r>
          <a:r>
            <a:rPr lang="ru-RU" sz="1200" b="1" kern="12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ru-RU" sz="1200" b="1" kern="1200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rPr>
            <a:t>тыс. руб.</a:t>
          </a:r>
          <a:endParaRPr lang="ru-RU" sz="1200" kern="1200" dirty="0">
            <a:solidFill>
              <a:srgbClr val="0000FF"/>
            </a:solidFill>
          </a:endParaRPr>
        </a:p>
      </dsp:txBody>
      <dsp:txXfrm>
        <a:off x="1728200" y="0"/>
        <a:ext cx="3017795" cy="106186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C756DDF-5B63-455C-9B93-ADCD1F261504}">
      <dsp:nvSpPr>
        <dsp:cNvPr id="0" name=""/>
        <dsp:cNvSpPr/>
      </dsp:nvSpPr>
      <dsp:spPr>
        <a:xfrm>
          <a:off x="0" y="219654"/>
          <a:ext cx="1044116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E51546-5EEF-484C-8957-340C73CDDAA0}">
      <dsp:nvSpPr>
        <dsp:cNvPr id="0" name=""/>
        <dsp:cNvSpPr/>
      </dsp:nvSpPr>
      <dsp:spPr>
        <a:xfrm>
          <a:off x="360042" y="216027"/>
          <a:ext cx="5005366" cy="496735"/>
        </a:xfrm>
        <a:prstGeom prst="roundRect">
          <a:avLst/>
        </a:prstGeom>
        <a:gradFill flip="none" rotWithShape="0">
          <a:gsLst>
            <a:gs pos="0">
              <a:srgbClr val="FFCCCC">
                <a:shade val="30000"/>
                <a:satMod val="115000"/>
              </a:srgbClr>
            </a:gs>
            <a:gs pos="50000">
              <a:srgbClr val="FFCCCC">
                <a:shade val="67500"/>
                <a:satMod val="115000"/>
              </a:srgbClr>
            </a:gs>
            <a:gs pos="100000">
              <a:srgbClr val="FFCCCC">
                <a:shade val="100000"/>
                <a:satMod val="115000"/>
              </a:srgbClr>
            </a:gs>
          </a:gsLst>
          <a:path path="circle">
            <a:fillToRect l="100000" b="100000"/>
          </a:path>
          <a:tileRect t="-100000" r="-100000"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PT Astra Serif" panose="020A0703040505020204" pitchFamily="18" charset="-52"/>
            </a:rPr>
            <a:t>«Инфраструктура для жизни»</a:t>
          </a:r>
          <a:endParaRPr lang="ru-RU" sz="2200" b="1" i="1" kern="1200" dirty="0">
            <a:solidFill>
              <a:srgbClr val="C0000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ebuchet MS" pitchFamily="34" charset="0"/>
            <a:ea typeface="PT Astra Serif" panose="020A0703040505020204" pitchFamily="18" charset="-52"/>
          </a:endParaRPr>
        </a:p>
      </dsp:txBody>
      <dsp:txXfrm>
        <a:off x="360042" y="216027"/>
        <a:ext cx="5005366" cy="496735"/>
      </dsp:txXfrm>
    </dsp:sp>
    <dsp:sp modelId="{4BEA9AFF-A5A6-44D5-B450-82F92C12E47D}">
      <dsp:nvSpPr>
        <dsp:cNvPr id="0" name=""/>
        <dsp:cNvSpPr/>
      </dsp:nvSpPr>
      <dsp:spPr>
        <a:xfrm>
          <a:off x="0" y="1198986"/>
          <a:ext cx="10441160" cy="529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CC1DB7-D48B-4AB5-93CE-50085628425F}">
      <dsp:nvSpPr>
        <dsp:cNvPr id="0" name=""/>
        <dsp:cNvSpPr/>
      </dsp:nvSpPr>
      <dsp:spPr>
        <a:xfrm>
          <a:off x="5760635" y="1114373"/>
          <a:ext cx="3870471" cy="613813"/>
        </a:xfrm>
        <a:prstGeom prst="roundRect">
          <a:avLst/>
        </a:prstGeom>
        <a:gradFill flip="none" rotWithShape="0">
          <a:gsLst>
            <a:gs pos="0">
              <a:srgbClr val="00B050">
                <a:shade val="30000"/>
                <a:satMod val="115000"/>
              </a:srgbClr>
            </a:gs>
            <a:gs pos="50000">
              <a:srgbClr val="00B050">
                <a:shade val="67500"/>
                <a:satMod val="115000"/>
              </a:srgbClr>
            </a:gs>
            <a:gs pos="100000">
              <a:srgbClr val="00B050">
                <a:shade val="100000"/>
                <a:satMod val="115000"/>
              </a:srgbClr>
            </a:gs>
          </a:gsLst>
          <a:lin ang="189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76256" tIns="0" rIns="276256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i="1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  <a:ea typeface="PT Astra Serif" panose="020A0703040505020204" pitchFamily="18" charset="-52"/>
            </a:rPr>
            <a:t>«Семья»</a:t>
          </a:r>
          <a:endParaRPr lang="ru-RU" sz="2200" b="1" i="1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rebuchet MS" pitchFamily="34" charset="0"/>
            <a:ea typeface="PT Astra Serif" panose="020A0703040505020204" pitchFamily="18" charset="-52"/>
          </a:endParaRPr>
        </a:p>
      </dsp:txBody>
      <dsp:txXfrm>
        <a:off x="5760635" y="1114373"/>
        <a:ext cx="3870471" cy="6138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3#1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4.png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0.48302</cdr:x>
      <cdr:y>0.61826</cdr:y>
    </cdr:from>
    <cdr:to>
      <cdr:x>0.54437</cdr:x>
      <cdr:y>0.6627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4752528" y="4006798"/>
          <a:ext cx="603638" cy="2880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728,8</a:t>
          </a:r>
          <a:endParaRPr lang="ru-RU" sz="11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</cdr:x>
      <cdr:y>0</cdr:y>
    </cdr:from>
    <cdr:to>
      <cdr:x>0</cdr:x>
      <cdr:y>0</cdr:y>
    </cdr:to>
    <cdr:sp macro="" textlink="">
      <cdr:nvSpPr>
        <cdr:cNvPr id="6" name="Прямая соединительная линия 5"/>
        <cdr:cNvSpPr/>
      </cdr:nvSpPr>
      <cdr:spPr>
        <a:xfrm xmlns:a="http://schemas.openxmlformats.org/drawingml/2006/main" flipH="1">
          <a:off x="-263352" y="-188640"/>
          <a:ext cx="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</cdr:x>
      <cdr:y>0</cdr:y>
    </cdr:from>
    <cdr:to>
      <cdr:x>0</cdr:x>
      <cdr:y>0</cdr:y>
    </cdr:to>
    <cdr:sp macro="" textlink="">
      <cdr:nvSpPr>
        <cdr:cNvPr id="8" name="Прямая соединительная линия 7"/>
        <cdr:cNvSpPr/>
      </cdr:nvSpPr>
      <cdr:spPr>
        <a:xfrm xmlns:a="http://schemas.openxmlformats.org/drawingml/2006/main">
          <a:off x="-263352" y="-188640"/>
          <a:ext cx="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ru-RU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PT Astra Serif" panose="020A0703040505020204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PT Astra Serif" panose="020A0703040505020204" pitchFamily="18" charset="-52"/>
              </a:defRPr>
            </a:lvl1pPr>
          </a:lstStyle>
          <a:p>
            <a:pPr>
              <a:defRPr/>
            </a:pPr>
            <a:fld id="{E3412728-F33B-4E07-8272-BF32C183A6AE}" type="datetimeFigureOut">
              <a:rPr lang="ru-RU"/>
              <a:pPr>
                <a:defRPr/>
              </a:pPr>
              <a:t>07.07.2026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7"/>
            <a:ext cx="543814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PT Astra Serif" panose="020A0703040505020204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PT Astra Serif" pitchFamily="18" charset="-52"/>
              </a:defRPr>
            </a:lvl1pPr>
          </a:lstStyle>
          <a:p>
            <a:pPr>
              <a:defRPr/>
            </a:pPr>
            <a:fld id="{3F726AE2-7A63-4455-BBD6-70E10CC615E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T Astra Serif" panose="020A0703040505020204" pitchFamily="18" charset="-52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T Astra Serif" panose="020A0703040505020204" pitchFamily="18" charset="-52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T Astra Serif" panose="020A0703040505020204" pitchFamily="18" charset="-52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T Astra Serif" panose="020A0703040505020204" pitchFamily="18" charset="-52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PT Astra Serif" panose="020A0703040505020204" pitchFamily="18" charset="-52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F726AE2-7A63-4455-BBD6-70E10CC615E8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403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FE34F8F-BCDF-471B-9863-3E8DD6672732}" type="slidenum">
              <a:rPr lang="en-US" smtClean="0">
                <a:solidFill>
                  <a:srgbClr val="000000"/>
                </a:solidFill>
              </a:rPr>
              <a:pPr/>
              <a:t>45</a:t>
            </a:fld>
            <a:endParaRPr 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23774350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-203200" y="804863"/>
            <a:ext cx="7143750" cy="401955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813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dirty="0" smtClean="0"/>
          </a:p>
        </p:txBody>
      </p:sp>
      <p:sp>
        <p:nvSpPr>
          <p:cNvPr id="4813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2A48FA2-76B2-4537-818A-9988392DBAE9}" type="slidenum">
              <a:rPr lang="en-US" smtClean="0"/>
              <a:pPr/>
              <a:t>48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0488" y="746125"/>
            <a:ext cx="6616700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051224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>
                <a:solidFill>
                  <a:prstClr val="black"/>
                </a:solidFill>
              </a:rPr>
              <a:pPr/>
              <a:t>12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71088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096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A8D2708E-FB40-498B-87F2-ED90C97FA028}" type="slidenum">
              <a:rPr lang="en-US" smtClean="0"/>
              <a:pPr/>
              <a:t>13</a:t>
            </a:fld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37361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192467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30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4301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6776D00A-151F-4AE1-99B7-32CA176925EC}" type="slidenum">
              <a:rPr lang="ru-RU" smtClean="0">
                <a:solidFill>
                  <a:srgbClr val="000000"/>
                </a:solidFill>
              </a:rPr>
              <a:pPr/>
              <a:t>20</a:t>
            </a:fld>
            <a:endParaRPr lang="ru-RU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93554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2075" y="746125"/>
            <a:ext cx="6613525" cy="3721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57B995-136A-4A15-87A5-26420C3C1021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7425083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63AB5A-54A0-48EB-8F6E-7CAD42A5F2B4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98CA36-5C41-45E0-AD35-D6F5094F66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D34169-5122-4DFD-BCD9-EF5BEBCC7B31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05523-A857-46E1-84D2-FD2C83519F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D51759-0BA1-4C71-88E2-3A7A74B0ACF3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CBF01-4BD1-4A6F-99C1-BB4C738B63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39771B-59B7-47BB-8841-79F582F089EF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C48973-5832-448C-A64F-409C850030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0A9C4B-CD18-4E7D-8A2A-3ECE0F728F62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50E6C0-219A-447D-B171-2A9F81A937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18D54A-2A5A-4A07-942E-EA09A0431E3A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D395AA8-AF7C-41A3-B177-BF50F4D9F6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A4AAE-B5F8-4F10-A58F-6D8C99CBB2FA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7937A-BE9D-4E21-AE3E-792E52A9AB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D8FF84-C65C-4C6E-88E0-BF6A2DC576DD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B94F91-5E47-4CAE-814D-0ABF18F38B4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E61DA-6E1B-4C77-8811-5F8558D754A6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E0B31-2B3C-4E64-9343-C4452E0702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B4DC18-E2A5-47A9-B84C-3106DB822627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660ABD-EF0D-4822-9105-8A2855368EF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C31203-3439-421F-ABB9-4BA8DA6A21A1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6388C9-54FE-43F7-BD5F-D60DC60D771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diamond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266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PT Astra Serif" pitchFamily="18" charset="-52"/>
              </a:defRPr>
            </a:lvl1pPr>
          </a:lstStyle>
          <a:p>
            <a:pPr>
              <a:defRPr/>
            </a:pPr>
            <a:fld id="{F253191A-B4B8-47CD-862F-8CE71D41160C}" type="datetimeFigureOut">
              <a:rPr lang="ru-RU"/>
              <a:pPr>
                <a:defRPr/>
              </a:pPr>
              <a:t>07.07.2026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PT Astra Serif" pitchFamily="18" charset="-52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PT Astra Serif" pitchFamily="18" charset="-52"/>
              </a:defRPr>
            </a:lvl1pPr>
          </a:lstStyle>
          <a:p>
            <a:pPr>
              <a:defRPr/>
            </a:pPr>
            <a:fld id="{7532CCC0-5EE4-4E42-BA87-3C3DEB0C94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transition spd="slow">
    <p:diamond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PT Astra Serif" panose="020A0703040505020204" pitchFamily="18" charset="-52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T Astra Serif" pitchFamily="18" charset="-5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T Astra Serif" pitchFamily="18" charset="-5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T Astra Serif" pitchFamily="18" charset="-5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T Astra Serif" pitchFamily="18" charset="-5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T Astra Serif" pitchFamily="18" charset="-5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T Astra Serif" pitchFamily="18" charset="-5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T Astra Serif" pitchFamily="18" charset="-5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PT Astra Serif" pitchFamily="18" charset="-5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PT Astra Serif" panose="020A0703040505020204" pitchFamily="18" charset="-52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PT Astra Serif" panose="020A0703040505020204" pitchFamily="18" charset="-52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PT Astra Serif" panose="020A0703040505020204" pitchFamily="18" charset="-52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PT Astra Serif" panose="020A0703040505020204" pitchFamily="18" charset="-52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PT Astra Serif" panose="020A0703040505020204" pitchFamily="18" charset="-52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43.jpeg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44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chart" Target="../charts/chart1.xml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.png"/><Relationship Id="rId9" Type="http://schemas.openxmlformats.org/officeDocument/2006/relationships/image" Target="../media/image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50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chart" Target="../charts/chart2.xml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jpeg"/><Relationship Id="rId11" Type="http://schemas.openxmlformats.org/officeDocument/2006/relationships/image" Target="../media/image7.jpeg"/><Relationship Id="rId5" Type="http://schemas.openxmlformats.org/officeDocument/2006/relationships/image" Target="../media/image54.jpeg"/><Relationship Id="rId10" Type="http://schemas.openxmlformats.org/officeDocument/2006/relationships/image" Target="../media/image59.jpeg"/><Relationship Id="rId4" Type="http://schemas.openxmlformats.org/officeDocument/2006/relationships/image" Target="../media/image4.png"/><Relationship Id="rId9" Type="http://schemas.openxmlformats.org/officeDocument/2006/relationships/image" Target="../media/image58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image" Target="../media/image60.jpeg"/><Relationship Id="rId7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3.jpeg"/><Relationship Id="rId5" Type="http://schemas.openxmlformats.org/officeDocument/2006/relationships/image" Target="../media/image62.jpeg"/><Relationship Id="rId4" Type="http://schemas.openxmlformats.org/officeDocument/2006/relationships/image" Target="../media/image6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jpeg"/><Relationship Id="rId5" Type="http://schemas.openxmlformats.org/officeDocument/2006/relationships/image" Target="../media/image67.png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7" Type="http://schemas.openxmlformats.org/officeDocument/2006/relationships/chart" Target="../charts/chart4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chart" Target="../charts/chart3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7.jpeg"/><Relationship Id="rId7" Type="http://schemas.openxmlformats.org/officeDocument/2006/relationships/diagramColors" Target="../diagrams/colors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eg"/><Relationship Id="rId3" Type="http://schemas.openxmlformats.org/officeDocument/2006/relationships/chart" Target="../charts/chart5.xml"/><Relationship Id="rId7" Type="http://schemas.openxmlformats.org/officeDocument/2006/relationships/image" Target="../media/image7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9.jpeg"/><Relationship Id="rId5" Type="http://schemas.openxmlformats.org/officeDocument/2006/relationships/chart" Target="../charts/chart7.xml"/><Relationship Id="rId4" Type="http://schemas.openxmlformats.org/officeDocument/2006/relationships/chart" Target="../charts/chart6.xml"/><Relationship Id="rId9" Type="http://schemas.openxmlformats.org/officeDocument/2006/relationships/image" Target="../media/image7.jpe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jpeg"/><Relationship Id="rId3" Type="http://schemas.openxmlformats.org/officeDocument/2006/relationships/chart" Target="../charts/chart8.xml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image" Target="../media/image4.png"/><Relationship Id="rId9" Type="http://schemas.openxmlformats.org/officeDocument/2006/relationships/image" Target="../media/image75.jpe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8.jpeg"/><Relationship Id="rId3" Type="http://schemas.openxmlformats.org/officeDocument/2006/relationships/image" Target="../media/image4.png"/><Relationship Id="rId7" Type="http://schemas.openxmlformats.org/officeDocument/2006/relationships/image" Target="../media/image77.jpe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76.jpeg"/><Relationship Id="rId4" Type="http://schemas.openxmlformats.org/officeDocument/2006/relationships/chart" Target="../charts/chart10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chart" Target="../charts/chart12.xml"/><Relationship Id="rId7" Type="http://schemas.openxmlformats.org/officeDocument/2006/relationships/image" Target="../media/image81.jpe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0.jpeg"/><Relationship Id="rId5" Type="http://schemas.openxmlformats.org/officeDocument/2006/relationships/image" Target="../media/image79.jpeg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83.jpeg"/><Relationship Id="rId4" Type="http://schemas.openxmlformats.org/officeDocument/2006/relationships/image" Target="../media/image82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chart" Target="../charts/char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7.jpeg"/><Relationship Id="rId4" Type="http://schemas.openxmlformats.org/officeDocument/2006/relationships/image" Target="../media/image12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4.png"/><Relationship Id="rId4" Type="http://schemas.openxmlformats.org/officeDocument/2006/relationships/image" Target="../media/image8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jpeg"/><Relationship Id="rId5" Type="http://schemas.openxmlformats.org/officeDocument/2006/relationships/image" Target="../media/image88.jpeg"/><Relationship Id="rId4" Type="http://schemas.openxmlformats.org/officeDocument/2006/relationships/image" Target="../media/image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91.jpeg"/><Relationship Id="rId4" Type="http://schemas.openxmlformats.org/officeDocument/2006/relationships/image" Target="../media/image90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chart" Target="../charts/chart1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95.jpeg"/><Relationship Id="rId4" Type="http://schemas.openxmlformats.org/officeDocument/2006/relationships/image" Target="../media/image9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97.jpeg"/><Relationship Id="rId4" Type="http://schemas.openxmlformats.org/officeDocument/2006/relationships/image" Target="../media/image96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8.jpeg"/><Relationship Id="rId4" Type="http://schemas.openxmlformats.org/officeDocument/2006/relationships/image" Target="../media/image7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7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jpeg"/><Relationship Id="rId5" Type="http://schemas.openxmlformats.org/officeDocument/2006/relationships/image" Target="../media/image100.jpeg"/><Relationship Id="rId4" Type="http://schemas.openxmlformats.org/officeDocument/2006/relationships/image" Target="../media/image9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03.jpeg"/><Relationship Id="rId4" Type="http://schemas.openxmlformats.org/officeDocument/2006/relationships/image" Target="../media/image10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7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05.jpeg"/><Relationship Id="rId5" Type="http://schemas.openxmlformats.org/officeDocument/2006/relationships/chart" Target="../charts/chart23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06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107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110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9.jpeg"/><Relationship Id="rId5" Type="http://schemas.openxmlformats.org/officeDocument/2006/relationships/image" Target="../media/image108.jpeg"/><Relationship Id="rId4" Type="http://schemas.openxmlformats.org/officeDocument/2006/relationships/chart" Target="../charts/chart26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1.jpeg"/><Relationship Id="rId4" Type="http://schemas.openxmlformats.org/officeDocument/2006/relationships/chart" Target="../charts/chart2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2.jpeg"/><Relationship Id="rId4" Type="http://schemas.openxmlformats.org/officeDocument/2006/relationships/chart" Target="../charts/chart28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5.xml"/><Relationship Id="rId3" Type="http://schemas.openxmlformats.org/officeDocument/2006/relationships/image" Target="../media/image4.png"/><Relationship Id="rId7" Type="http://schemas.openxmlformats.org/officeDocument/2006/relationships/diagramLayout" Target="../diagrams/layout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Data" Target="../diagrams/data5.xml"/><Relationship Id="rId5" Type="http://schemas.openxmlformats.org/officeDocument/2006/relationships/chart" Target="../charts/chart29.xml"/><Relationship Id="rId10" Type="http://schemas.microsoft.com/office/2007/relationships/diagramDrawing" Target="../diagrams/drawing5.xml"/><Relationship Id="rId4" Type="http://schemas.openxmlformats.org/officeDocument/2006/relationships/image" Target="../media/image7.jpeg"/><Relationship Id="rId9" Type="http://schemas.openxmlformats.org/officeDocument/2006/relationships/diagramColors" Target="../diagrams/colors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jpeg"/><Relationship Id="rId7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6.jpeg"/><Relationship Id="rId5" Type="http://schemas.openxmlformats.org/officeDocument/2006/relationships/image" Target="../media/image115.jpeg"/><Relationship Id="rId4" Type="http://schemas.openxmlformats.org/officeDocument/2006/relationships/image" Target="../media/image114.jpe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117.jpeg"/><Relationship Id="rId7" Type="http://schemas.openxmlformats.org/officeDocument/2006/relationships/image" Target="../media/image12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9.jpeg"/><Relationship Id="rId5" Type="http://schemas.openxmlformats.org/officeDocument/2006/relationships/image" Target="../media/image118.jpeg"/><Relationship Id="rId4" Type="http://schemas.openxmlformats.org/officeDocument/2006/relationships/image" Target="../media/image41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chart" Target="../charts/chart30.xml"/><Relationship Id="rId7" Type="http://schemas.openxmlformats.org/officeDocument/2006/relationships/image" Target="../media/image12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jpeg"/><Relationship Id="rId5" Type="http://schemas.openxmlformats.org/officeDocument/2006/relationships/image" Target="../media/image4.png"/><Relationship Id="rId4" Type="http://schemas.openxmlformats.org/officeDocument/2006/relationships/chart" Target="../charts/chart3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19.jpeg"/><Relationship Id="rId4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5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21.png"/><Relationship Id="rId7" Type="http://schemas.openxmlformats.org/officeDocument/2006/relationships/image" Target="../media/image7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4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7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30.jpeg"/><Relationship Id="rId18" Type="http://schemas.openxmlformats.org/officeDocument/2006/relationships/image" Target="../media/image34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17" Type="http://schemas.openxmlformats.org/officeDocument/2006/relationships/image" Target="../media/image7.jpeg"/><Relationship Id="rId2" Type="http://schemas.openxmlformats.org/officeDocument/2006/relationships/image" Target="../media/image4.png"/><Relationship Id="rId16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32.jpeg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8"/>
          <p:cNvSpPr>
            <a:spLocks/>
          </p:cNvSpPr>
          <p:nvPr/>
        </p:nvSpPr>
        <p:spPr bwMode="auto">
          <a:xfrm flipH="1">
            <a:off x="191344" y="6357958"/>
            <a:ext cx="12000656" cy="500042"/>
          </a:xfrm>
          <a:custGeom>
            <a:avLst/>
            <a:gdLst>
              <a:gd name="T0" fmla="*/ 0 w 74"/>
              <a:gd name="T1" fmla="*/ 66 h 169"/>
              <a:gd name="T2" fmla="*/ 0 w 74"/>
              <a:gd name="T3" fmla="*/ 169 h 169"/>
              <a:gd name="T4" fmla="*/ 74 w 74"/>
              <a:gd name="T5" fmla="*/ 169 h 169"/>
              <a:gd name="T6" fmla="*/ 74 w 74"/>
              <a:gd name="T7" fmla="*/ 0 h 169"/>
              <a:gd name="T8" fmla="*/ 0 w 74"/>
              <a:gd name="T9" fmla="*/ 66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4" h="169">
                <a:moveTo>
                  <a:pt x="0" y="66"/>
                </a:moveTo>
                <a:cubicBezTo>
                  <a:pt x="0" y="169"/>
                  <a:pt x="0" y="169"/>
                  <a:pt x="0" y="169"/>
                </a:cubicBezTo>
                <a:cubicBezTo>
                  <a:pt x="74" y="169"/>
                  <a:pt x="74" y="169"/>
                  <a:pt x="74" y="169"/>
                </a:cubicBezTo>
                <a:cubicBezTo>
                  <a:pt x="74" y="0"/>
                  <a:pt x="74" y="0"/>
                  <a:pt x="74" y="0"/>
                </a:cubicBezTo>
                <a:cubicBezTo>
                  <a:pt x="52" y="24"/>
                  <a:pt x="28" y="47"/>
                  <a:pt x="0" y="66"/>
                </a:cubicBezTo>
                <a:close/>
              </a:path>
            </a:pathLst>
          </a:custGeom>
          <a:solidFill>
            <a:srgbClr val="002060"/>
          </a:solidFill>
          <a:ln>
            <a:noFill/>
          </a:ln>
          <a:effectLst>
            <a:outerShdw blurRad="50800" dist="38100" dir="2700000" algn="tl" rotWithShape="0">
              <a:prstClr val="black">
                <a:alpha val="43000"/>
              </a:prstClr>
            </a:outerShdw>
            <a:reflection stA="0" endPos="65000" dist="50800" dir="5400000" sy="-100000" algn="bl" rotWithShape="0"/>
          </a:effectLst>
          <a:extLst/>
        </p:spPr>
        <p:txBody>
          <a:bodyPr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2800" dirty="0">
              <a:solidFill>
                <a:prstClr val="black"/>
              </a:solidFill>
              <a:latin typeface="PT Astra Serif" panose="020A0703040505020204" pitchFamily="18" charset="-52"/>
              <a:ea typeface="宋体" panose="02010600030101010101" pitchFamily="2" charset="-122"/>
            </a:endParaRPr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263352" y="6525344"/>
            <a:ext cx="118093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sz="1600" i="1" dirty="0" smtClean="0">
                <a:solidFill>
                  <a:schemeClr val="bg1">
                    <a:lumMod val="75000"/>
                  </a:schemeClr>
                </a:solidFill>
                <a:latin typeface="Trebuchet MS" pitchFamily="34" charset="0"/>
                <a:ea typeface="Tahoma" pitchFamily="34" charset="0"/>
                <a:cs typeface="Times New Roman" pitchFamily="18" charset="0"/>
              </a:rPr>
              <a:t>Комитет финансов</a:t>
            </a:r>
            <a:r>
              <a:rPr lang="ru-RU" sz="1600" i="1" dirty="0">
                <a:solidFill>
                  <a:schemeClr val="bg1">
                    <a:lumMod val="75000"/>
                  </a:schemeClr>
                </a:solidFill>
                <a:latin typeface="Trebuchet MS" pitchFamily="34" charset="0"/>
                <a:ea typeface="Tahoma" pitchFamily="34" charset="0"/>
                <a:cs typeface="Times New Roman" pitchFamily="18" charset="0"/>
              </a:rPr>
              <a:t> </a:t>
            </a:r>
            <a:r>
              <a:rPr lang="ru-RU" sz="1600" i="1" dirty="0" smtClean="0">
                <a:solidFill>
                  <a:schemeClr val="bg1">
                    <a:lumMod val="75000"/>
                  </a:schemeClr>
                </a:solidFill>
                <a:latin typeface="Trebuchet MS" pitchFamily="34" charset="0"/>
                <a:ea typeface="Tahoma" pitchFamily="34" charset="0"/>
                <a:cs typeface="Times New Roman" pitchFamily="18" charset="0"/>
              </a:rPr>
              <a:t>администрации </a:t>
            </a:r>
            <a:r>
              <a:rPr lang="ru-RU" sz="1600" i="1" dirty="0">
                <a:solidFill>
                  <a:schemeClr val="bg1">
                    <a:lumMod val="75000"/>
                  </a:schemeClr>
                </a:solidFill>
                <a:latin typeface="Trebuchet MS" pitchFamily="34" charset="0"/>
                <a:ea typeface="Tahoma" pitchFamily="34" charset="0"/>
                <a:cs typeface="Times New Roman" pitchFamily="18" charset="0"/>
              </a:rPr>
              <a:t>Энгельсского муниципального </a:t>
            </a:r>
            <a:r>
              <a:rPr lang="ru-RU" sz="1600" i="1" dirty="0" smtClean="0">
                <a:solidFill>
                  <a:schemeClr val="bg1">
                    <a:lumMod val="75000"/>
                  </a:schemeClr>
                </a:solidFill>
                <a:latin typeface="Trebuchet MS" pitchFamily="34" charset="0"/>
                <a:ea typeface="Tahoma" pitchFamily="34" charset="0"/>
                <a:cs typeface="Times New Roman" pitchFamily="18" charset="0"/>
              </a:rPr>
              <a:t>района                                                                       </a:t>
            </a:r>
            <a:r>
              <a:rPr lang="ru-RU" sz="1600" i="1" dirty="0" smtClean="0">
                <a:solidFill>
                  <a:schemeClr val="bg1">
                    <a:lumMod val="75000"/>
                  </a:schemeClr>
                </a:solidFill>
                <a:latin typeface="Trebuchet MS" pitchFamily="34" charset="0"/>
                <a:cs typeface="Times New Roman" pitchFamily="18" charset="0"/>
              </a:rPr>
              <a:t> </a:t>
            </a:r>
            <a:endParaRPr lang="ru-RU" sz="1600" i="1" dirty="0">
              <a:solidFill>
                <a:schemeClr val="bg1">
                  <a:lumMod val="75000"/>
                </a:schemeClr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0" y="1412776"/>
            <a:ext cx="12191996" cy="2308324"/>
          </a:xfrm>
          <a:prstGeom prst="rect">
            <a:avLst/>
          </a:prstGeom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2800" b="1" dirty="0" smtClean="0">
              <a:solidFill>
                <a:srgbClr val="313193"/>
              </a:solidFill>
              <a:latin typeface="Trebuchet MS" pitchFamily="34" charset="0"/>
              <a:cs typeface="Times New Roman" pitchFamily="18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rebuchet MS" pitchFamily="34" charset="0"/>
                <a:cs typeface="Times New Roman" pitchFamily="18" charset="0"/>
              </a:rPr>
              <a:t>по бюджету городского поселения город Энгельс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rebuchet MS" pitchFamily="34" charset="0"/>
                <a:cs typeface="Times New Roman" pitchFamily="18" charset="0"/>
              </a:rPr>
              <a:t>     Энгельсского муниципального района Саратовской области 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rebuchet MS" pitchFamily="34" charset="0"/>
                <a:cs typeface="Times New Roman" pitchFamily="18" charset="0"/>
              </a:rPr>
              <a:t>на 2026 год и на плановый период 2027 и 2028 годов</a:t>
            </a:r>
            <a:r>
              <a:rPr lang="ru-RU" sz="2800" b="1" dirty="0" smtClean="0">
                <a:solidFill>
                  <a:srgbClr val="313193"/>
                </a:solidFill>
                <a:latin typeface="Trebuchet MS" pitchFamily="34" charset="0"/>
                <a:cs typeface="Times New Roman" pitchFamily="18" charset="0"/>
              </a:rPr>
              <a:t>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rgbClr val="0000FF"/>
                </a:solidFill>
                <a:latin typeface="Trebuchet MS" pitchFamily="34" charset="0"/>
                <a:cs typeface="Times New Roman" pitchFamily="18" charset="0"/>
              </a:rPr>
              <a:t>( по состоянию на 1 июля 2026 года)                      </a:t>
            </a:r>
            <a:endParaRPr lang="ru-RU" sz="2800" b="1" dirty="0">
              <a:solidFill>
                <a:srgbClr val="0000FF"/>
              </a:solidFill>
              <a:latin typeface="Trebuchet MS" pitchFamily="34" charset="0"/>
              <a:cs typeface="Times New Roman" pitchFamily="18" charset="0"/>
            </a:endParaRPr>
          </a:p>
        </p:txBody>
      </p:sp>
      <p:sp>
        <p:nvSpPr>
          <p:cNvPr id="55298" name="AutoShape 2" descr="C:\Users\%D0%9F%D0%BE%D0%BB%D1%8C%D0%B7%D0%BE%D0%B2%D0%B0%D1%82%D0%B5%D0%BB%D1%8C\Desktop\%D0%9C%D0%9E%D0%AF %D0%A0%D0%90%D0%91%D0%9E%D0%A2%D0%90\%D0%91%D1%8E%D0%B4%D0%B6%D0%B5%D1%82 %D0%B4%D0%BB%D1%8F %D0%B3%D1%80%D0%B0%D0%B6%D0%B4%D0%B0%D0%BD 2025\%D0%9A%D0%B0%D1%80%D1%82%D0%B8%D0%BD%D0%BA%D0%B8\%D0%B7%D0%B4%D0%B0%D0%BD%D0%B8%D0%B5 %D0%B0%D0%B4%D0%BC%D0%B8%D0%BD%D0%B8%D1%81%D1%82%D1%80%D0%B0%D1%86%D0%B8%D0%B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55300" name="AutoShape 4" descr="C:\Users\%D0%9F%D0%BE%D0%BB%D1%8C%D0%B7%D0%BE%D0%B2%D0%B0%D1%82%D0%B5%D0%BB%D1%8C\Desktop\%D0%9C%D0%9E%D0%AF %D0%A0%D0%90%D0%91%D0%9E%D0%A2%D0%90\%D0%91%D1%8E%D0%B4%D0%B6%D0%B5%D1%82 %D0%B4%D0%BB%D1%8F %D0%B3%D1%80%D0%B0%D0%B6%D0%B4%D0%B0%D0%BD 2025\%D0%9A%D0%B0%D1%80%D1%82%D0%B8%D0%BD%D0%BA%D0%B8\%D0%B7%D0%B4%D0%B0%D0%BD%D0%B8%D0%B5 %D0%B0%D0%B4%D0%BC%D0%B8%D0%BD%D0%B8%D1%81%D1%82%D1%80%D0%B0%D1%86%D0%B8%D0%B8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55840" y="3645024"/>
            <a:ext cx="3672408" cy="2736304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pic>
      <p:pic>
        <p:nvPicPr>
          <p:cNvPr id="60417" name="Picture 1" descr="C:\Users\Пользователь\Downloads\202510231601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51840" y="0"/>
            <a:ext cx="1440160" cy="1440160"/>
          </a:xfrm>
          <a:prstGeom prst="rect">
            <a:avLst/>
          </a:prstGeom>
          <a:noFill/>
        </p:spPr>
      </p:pic>
      <p:pic>
        <p:nvPicPr>
          <p:cNvPr id="18" name="Рисунок 27" descr="6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Пользователь\Desktop\МОЯ РАБОТА\Бюджет для граждан_2026\АКТУАЛЬНАЯ РЕДАКЦИЯ\0. Первоначальный по проекту бюджета от 15.11.2025\Новые картинки 2026\город энгельс админ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400256" y="3645024"/>
            <a:ext cx="3672408" cy="2731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Пользователь\Desktop\МОЯ РАБОТА\Бюджет для граждан_2026\АКТУАЛЬНАЯ РЕДАКЦИЯ\0. Первоначальный по проекту бюджета от 15.11.2025\Новые картинки 2026\старая адимнистрация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55440" y="3645024"/>
            <a:ext cx="352839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Picture background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68408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Picture background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079776" y="0"/>
            <a:ext cx="5184576" cy="1512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Пользователь\Downloads\2026-02-12_14-10-36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415480" y="0"/>
            <a:ext cx="2016224" cy="16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Box 2"/>
          <p:cNvSpPr txBox="1">
            <a:spLocks noChangeArrowheads="1"/>
          </p:cNvSpPr>
          <p:nvPr/>
        </p:nvSpPr>
        <p:spPr bwMode="auto">
          <a:xfrm>
            <a:off x="457200" y="5638800"/>
            <a:ext cx="237116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1400" dirty="0">
                <a:latin typeface="Century Gothic" pitchFamily="34" charset="0"/>
              </a:rPr>
              <a:t>                                            </a:t>
            </a:r>
            <a:endParaRPr lang="ru-RU" sz="1400" b="1" dirty="0">
              <a:latin typeface="Century Gothic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127448" y="2420888"/>
          <a:ext cx="5472608" cy="1226820"/>
        </p:xfrm>
        <a:graphic>
          <a:graphicData uri="http://schemas.openxmlformats.org/drawingml/2006/table">
            <a:tbl>
              <a:tblPr/>
              <a:tblGrid>
                <a:gridCol w="197622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566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73974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9900">
                            <a:tint val="66000"/>
                            <a:satMod val="160000"/>
                          </a:srgbClr>
                        </a:gs>
                        <a:gs pos="50000">
                          <a:srgbClr val="FF9900">
                            <a:tint val="44500"/>
                            <a:satMod val="160000"/>
                          </a:srgbClr>
                        </a:gs>
                        <a:gs pos="100000">
                          <a:srgbClr val="FF990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В целом по РФ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9900">
                            <a:tint val="66000"/>
                            <a:satMod val="160000"/>
                          </a:srgbClr>
                        </a:gs>
                        <a:gs pos="50000">
                          <a:srgbClr val="FF9900">
                            <a:tint val="44500"/>
                            <a:satMod val="160000"/>
                          </a:srgbClr>
                        </a:gs>
                        <a:gs pos="100000">
                          <a:srgbClr val="FF99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Саратовская область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rgbClr val="FF9900">
                            <a:tint val="66000"/>
                            <a:satMod val="160000"/>
                          </a:srgbClr>
                        </a:gs>
                        <a:gs pos="50000">
                          <a:srgbClr val="FF9900">
                            <a:tint val="44500"/>
                            <a:satMod val="160000"/>
                          </a:srgbClr>
                        </a:gs>
                        <a:gs pos="100000">
                          <a:srgbClr val="FF9900">
                            <a:tint val="23500"/>
                            <a:satMod val="160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931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на 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15 453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12 981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931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на 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17 733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14 896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9313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на 2026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18 939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15 909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34839" name="object 18"/>
          <p:cNvSpPr txBox="1">
            <a:spLocks noChangeArrowheads="1"/>
          </p:cNvSpPr>
          <p:nvPr/>
        </p:nvSpPr>
        <p:spPr bwMode="auto">
          <a:xfrm>
            <a:off x="1127448" y="1772816"/>
            <a:ext cx="5472608" cy="463587"/>
          </a:xfrm>
          <a:prstGeom prst="rect">
            <a:avLst/>
          </a:prstGeom>
          <a:gradFill flip="none" rotWithShape="1">
            <a:gsLst>
              <a:gs pos="0">
                <a:srgbClr val="313193">
                  <a:shade val="30000"/>
                  <a:satMod val="115000"/>
                </a:srgbClr>
              </a:gs>
              <a:gs pos="50000">
                <a:srgbClr val="313193">
                  <a:shade val="67500"/>
                  <a:satMod val="115000"/>
                </a:srgbClr>
              </a:gs>
              <a:gs pos="100000">
                <a:srgbClr val="313193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Величина прожиточного минимума на душу населения (руб.)</a:t>
            </a:r>
          </a:p>
        </p:txBody>
      </p:sp>
      <p:sp>
        <p:nvSpPr>
          <p:cNvPr id="10" name="object 2"/>
          <p:cNvSpPr txBox="1">
            <a:spLocks/>
          </p:cNvSpPr>
          <p:nvPr/>
        </p:nvSpPr>
        <p:spPr>
          <a:xfrm>
            <a:off x="2135560" y="188640"/>
            <a:ext cx="8640960" cy="935513"/>
          </a:xfrm>
          <a:prstGeom prst="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txBody>
          <a:bodyPr wrap="square" lIns="0" tIns="12065" rIns="0" bIns="0">
            <a:spAutoFit/>
          </a:bodyPr>
          <a:lstStyle/>
          <a:p>
            <a:pPr marL="12700" algn="ctr">
              <a:spcBef>
                <a:spcPts val="95"/>
              </a:spcBef>
              <a:defRPr/>
            </a:pPr>
            <a:r>
              <a:rPr lang="ru-RU" sz="3000" b="1" i="1" dirty="0" smtClean="0">
                <a:solidFill>
                  <a:srgbClr val="211D59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itchFamily="34" charset="0"/>
                <a:ea typeface="+mj-ea"/>
                <a:cs typeface="+mj-cs"/>
              </a:rPr>
              <a:t>Величина прожиточного минимума на душу населения, индекс потребительских цен </a:t>
            </a:r>
          </a:p>
        </p:txBody>
      </p:sp>
      <p:pic>
        <p:nvPicPr>
          <p:cNvPr id="34843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1127448" y="4365104"/>
          <a:ext cx="5472608" cy="1785125"/>
        </p:xfrm>
        <a:graphic>
          <a:graphicData uri="http://schemas.openxmlformats.org/drawingml/2006/table">
            <a:tbl>
              <a:tblPr/>
              <a:tblGrid>
                <a:gridCol w="210506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6324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0430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1003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Месяц,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В целом по РФ *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Саратовская область *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50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январь 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101,62%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101,38%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550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февраль 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100,73%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100,39%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550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март 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100,60%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100,60%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550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апрель 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100,14%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100,13%</a:t>
                      </a:r>
                      <a:endParaRPr kumimoji="0" lang="ru-RU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25501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май 2026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100,17%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100,09%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16" name="object 18"/>
          <p:cNvSpPr txBox="1">
            <a:spLocks noChangeArrowheads="1"/>
          </p:cNvSpPr>
          <p:nvPr/>
        </p:nvSpPr>
        <p:spPr bwMode="auto">
          <a:xfrm>
            <a:off x="1127448" y="3789040"/>
            <a:ext cx="5472608" cy="463587"/>
          </a:xfrm>
          <a:prstGeom prst="rect">
            <a:avLst/>
          </a:prstGeom>
          <a:gradFill flip="none" rotWithShape="1">
            <a:gsLst>
              <a:gs pos="0">
                <a:srgbClr val="313193">
                  <a:shade val="30000"/>
                  <a:satMod val="115000"/>
                </a:srgbClr>
              </a:gs>
              <a:gs pos="50000">
                <a:srgbClr val="313193">
                  <a:shade val="67500"/>
                  <a:satMod val="115000"/>
                </a:srgbClr>
              </a:gs>
              <a:gs pos="100000">
                <a:srgbClr val="313193">
                  <a:shade val="100000"/>
                  <a:satMod val="115000"/>
                </a:srgbClr>
              </a:gs>
            </a:gsLst>
            <a:lin ang="5400000" scaled="1"/>
            <a:tileRect/>
          </a:gra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Индекс потребительских цен ,</a:t>
            </a:r>
            <a:r>
              <a:rPr lang="ru-RU" sz="1400" dirty="0" smtClean="0">
                <a:solidFill>
                  <a:schemeClr val="bg1"/>
                </a:solidFill>
                <a:latin typeface="Century Gothic" pitchFamily="34" charset="0"/>
              </a:rPr>
              <a:t> </a:t>
            </a:r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в % к предыдущему месяцу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2" name="TextBox 4"/>
          <p:cNvSpPr txBox="1">
            <a:spLocks noChangeArrowheads="1"/>
          </p:cNvSpPr>
          <p:nvPr/>
        </p:nvSpPr>
        <p:spPr bwMode="auto">
          <a:xfrm>
            <a:off x="6744072" y="5301208"/>
            <a:ext cx="5281852" cy="1292662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300" b="1" dirty="0" smtClean="0">
                <a:latin typeface="Century Gothic" pitchFamily="34" charset="0"/>
              </a:rPr>
              <a:t>По оперативным данным территориального органа Федеральной службы государственной статистики по Саратовской области объем работ, выполненных по виду деятельности «Строительство», в Саратовской области за январь-май 2026 года составил 67,1 млрд. рублей, что 6,7 % больше, чем в январе-мае 2025 года.</a:t>
            </a:r>
          </a:p>
        </p:txBody>
      </p:sp>
      <p:sp>
        <p:nvSpPr>
          <p:cNvPr id="13" name="object 18"/>
          <p:cNvSpPr txBox="1">
            <a:spLocks noChangeArrowheads="1"/>
          </p:cNvSpPr>
          <p:nvPr/>
        </p:nvSpPr>
        <p:spPr bwMode="auto">
          <a:xfrm>
            <a:off x="6816080" y="4941168"/>
            <a:ext cx="5112568" cy="248144"/>
          </a:xfrm>
          <a:prstGeom prst="rect">
            <a:avLst/>
          </a:prstGeom>
          <a:solidFill>
            <a:srgbClr val="31319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Прогноз объемов жилищного строительства</a:t>
            </a:r>
          </a:p>
        </p:txBody>
      </p:sp>
      <p:pic>
        <p:nvPicPr>
          <p:cNvPr id="14" name="Рисунок 13" descr="C:\Users\Пользователь\Desktop\МОЯ РАБОТА\Бюджет для граждан_2026\АКТУАЛЬНАЯ РЕДАКЦИЯ\0. Первоначальный по проекту бюджета от 15.11.2025\Новые картинки 2026\величина прожиточного минимуму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6080" y="1124744"/>
            <a:ext cx="2664296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Пользователь\Desktop\МОЯ РАБОТА\Бюджет для граждан_2026\АКТУАЛЬНАЯ РЕДАКЦИЯ\0. Первоначальный по проекту бюджета от 15.11.2025\Новые картинки 2026\индекс потребительских цен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552384" y="1124744"/>
            <a:ext cx="2376264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Скругленный прямоугольник 31"/>
          <p:cNvSpPr/>
          <p:nvPr/>
        </p:nvSpPr>
        <p:spPr>
          <a:xfrm>
            <a:off x="9552384" y="908720"/>
            <a:ext cx="2472275" cy="5499992"/>
          </a:xfrm>
          <a:prstGeom prst="round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6888088" y="908720"/>
            <a:ext cx="2520280" cy="5499992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3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3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51784" y="908720"/>
            <a:ext cx="2544895" cy="5475989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775520" y="1988840"/>
            <a:ext cx="1565065" cy="1416909"/>
          </a:xfrm>
          <a:prstGeom prst="rect">
            <a:avLst/>
          </a:prstGeom>
          <a:solidFill>
            <a:srgbClr val="FFFFFF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3400" b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2026</a:t>
            </a:r>
            <a:r>
              <a:rPr lang="ru-RU" sz="2100" b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i="1" spc="51" dirty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775520" y="3501008"/>
            <a:ext cx="1584176" cy="1422847"/>
          </a:xfrm>
          <a:prstGeom prst="rect">
            <a:avLst/>
          </a:prstGeom>
          <a:solidFill>
            <a:srgbClr val="F5F3F7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3400" b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2027 </a:t>
            </a:r>
            <a:r>
              <a:rPr lang="ru-RU" sz="2100" b="1" i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775520" y="5013176"/>
            <a:ext cx="1584176" cy="1324013"/>
          </a:xfrm>
          <a:prstGeom prst="rect">
            <a:avLst/>
          </a:prstGeom>
          <a:solidFill>
            <a:srgbClr val="F5F3F7"/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3400" b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2028</a:t>
            </a:r>
            <a:r>
              <a:rPr lang="ru-RU" sz="3700" b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b="1" i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3431704" y="2564904"/>
            <a:ext cx="672075" cy="384043"/>
          </a:xfrm>
          <a:prstGeom prst="rightArrow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223792" y="1268760"/>
            <a:ext cx="2304257" cy="8049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3700" b="1" spc="51" dirty="0">
                <a:ln w="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Доходы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960096" y="1268760"/>
            <a:ext cx="2304257" cy="78869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3700" b="1" spc="51" dirty="0">
                <a:ln w="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9840416" y="1268760"/>
            <a:ext cx="2016224" cy="796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b="1" spc="51" dirty="0">
                <a:ln w="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Профицит(+)</a:t>
            </a:r>
          </a:p>
          <a:p>
            <a:pPr algn="ctr"/>
            <a:r>
              <a:rPr lang="ru-RU" b="1" spc="51" dirty="0">
                <a:ln w="0"/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Дефицит (-)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223792" y="2420888"/>
            <a:ext cx="2342483" cy="8049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3200" b="1" spc="51" dirty="0" smtClean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2 581 656,4</a:t>
            </a:r>
            <a:endParaRPr lang="ru-RU" sz="3200" b="1" spc="51" dirty="0">
              <a:ln w="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960096" y="2420888"/>
            <a:ext cx="2376265" cy="8049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3200" b="1" spc="51" dirty="0" smtClean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2 764 740,0</a:t>
            </a:r>
            <a:endParaRPr lang="ru-RU" sz="3200" b="1" spc="51" dirty="0">
              <a:ln w="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9624392" y="2420888"/>
            <a:ext cx="2304256" cy="796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3200" b="1" spc="51" dirty="0" smtClean="0">
                <a:ln w="0"/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- 183 083,6</a:t>
            </a:r>
            <a:endParaRPr lang="ru-RU" sz="3200" b="1" spc="51" dirty="0">
              <a:ln w="0"/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9624392" y="3789040"/>
            <a:ext cx="2304256" cy="796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700" b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0,0</a:t>
            </a:r>
            <a:endParaRPr lang="ru-RU" sz="2700" b="1" spc="51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23792" y="3789040"/>
            <a:ext cx="2393642" cy="8049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700" b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2 319 398,3</a:t>
            </a:r>
            <a:endParaRPr lang="ru-RU" sz="2700" b="1" spc="51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4223792" y="5229200"/>
            <a:ext cx="2432281" cy="8049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700" b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2 295 639,6</a:t>
            </a:r>
            <a:endParaRPr lang="ru-RU" sz="2700" b="1" spc="51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Стрелка вправо 25"/>
          <p:cNvSpPr/>
          <p:nvPr/>
        </p:nvSpPr>
        <p:spPr>
          <a:xfrm>
            <a:off x="3431704" y="3933056"/>
            <a:ext cx="672075" cy="384043"/>
          </a:xfrm>
          <a:prstGeom prst="right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7" name="Стрелка вправо 26"/>
          <p:cNvSpPr/>
          <p:nvPr/>
        </p:nvSpPr>
        <p:spPr>
          <a:xfrm>
            <a:off x="3431704" y="5445224"/>
            <a:ext cx="672075" cy="384043"/>
          </a:xfrm>
          <a:prstGeom prst="rightArrow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960096" y="3789040"/>
            <a:ext cx="2376264" cy="8049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700" b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2 319 398,3</a:t>
            </a:r>
            <a:endParaRPr lang="ru-RU" sz="2700" b="1" spc="51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Скругленный прямоугольник 28"/>
          <p:cNvSpPr/>
          <p:nvPr/>
        </p:nvSpPr>
        <p:spPr>
          <a:xfrm>
            <a:off x="6960096" y="5229200"/>
            <a:ext cx="2376264" cy="804951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700" b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2 295 639,6</a:t>
            </a:r>
            <a:endParaRPr lang="ru-RU" sz="2700" b="1" spc="51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9624392" y="5229200"/>
            <a:ext cx="2304256" cy="79608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700" b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0,0</a:t>
            </a:r>
            <a:endParaRPr lang="ru-RU" sz="2700" b="1" spc="51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1775520" y="0"/>
            <a:ext cx="9409045" cy="53860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b="1" spc="51" dirty="0" smtClean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b="1" i="1" spc="51" dirty="0" smtClean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Основные  характеристики бюджета,</a:t>
            </a:r>
            <a:r>
              <a:rPr lang="ru-RU" sz="2700" b="1" i="1" spc="51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cs typeface="Times New Roman" pitchFamily="18" charset="0"/>
              </a:rPr>
              <a:t> тыс. рублей</a:t>
            </a:r>
            <a:endParaRPr lang="ru-RU" sz="2700" dirty="0">
              <a:solidFill>
                <a:srgbClr val="002060"/>
              </a:solidFill>
              <a:latin typeface="Trebuchet MS" pitchFamily="34" charset="0"/>
            </a:endParaRP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7889" cy="576064"/>
          </a:xfrm>
          <a:prstGeom prst="rect">
            <a:avLst/>
          </a:prstGeom>
        </p:spPr>
      </p:pic>
      <p:pic>
        <p:nvPicPr>
          <p:cNvPr id="37" name="Рисунок 36" descr="C:\Users\Пользователь\Desktop\МОЯ РАБОТА\Бюджет для граждан_2024\ИСПОЛНЕНИЕ\картинки\доход, расход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780928"/>
            <a:ext cx="187220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 descr="C:\Users\Пользователь\Desktop\МОЯ РАБОТА\Бюджет для граждан_2026\АКТУАЛЬНАЯ РЕДАКЦИЯ\0. Первоначальный по проекту бюджета от 15.11.2025\Новые картинки 2026\доходы расходы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47528" y="620688"/>
            <a:ext cx="1944216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667191578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68008" y="274638"/>
            <a:ext cx="4824536" cy="822079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0"/>
            <a:tileRect/>
          </a:gradFill>
          <a:ln>
            <a:solidFill>
              <a:schemeClr val="tx2">
                <a:lumMod val="50000"/>
                <a:alpha val="58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372986"/>
            <a:r>
              <a:rPr lang="ru-RU" b="1" i="1" dirty="0">
                <a:ln w="1905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ВИДЫ ДОХОДОВ, </a:t>
            </a:r>
          </a:p>
          <a:p>
            <a:pPr algn="ctr" defTabSz="372986"/>
            <a:r>
              <a:rPr lang="ru-RU" b="1" i="1" dirty="0">
                <a:ln w="1905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ФОРМИРУЮЩИХ НАШ БЮДЖЕТ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1344" y="2132856"/>
            <a:ext cx="3424979" cy="488377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chemeClr val="accent4">
                <a:lumMod val="75000"/>
                <a:alpha val="34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2986"/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</a:t>
            </a:r>
            <a:endParaRPr lang="ru-RU" sz="1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2038" y="2852936"/>
            <a:ext cx="3445690" cy="144016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2986"/>
            <a:r>
              <a:rPr lang="ru-RU" sz="1400" dirty="0" smtClean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- </a:t>
            </a:r>
            <a:r>
              <a:rPr lang="ru-RU" sz="1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Налог на доходы физических лиц</a:t>
            </a:r>
          </a:p>
          <a:p>
            <a:pPr algn="ctr" defTabSz="372986">
              <a:buFontTx/>
              <a:buChar char="-"/>
            </a:pPr>
            <a:r>
              <a:rPr lang="ru-RU" sz="1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Налог на имущество физических лиц</a:t>
            </a:r>
          </a:p>
          <a:p>
            <a:pPr algn="ctr" defTabSz="372986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Земельный налог</a:t>
            </a:r>
            <a:endParaRPr lang="ru-RU" sz="14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 defTabSz="372986">
              <a:buFontTx/>
              <a:buChar char="-"/>
            </a:pPr>
            <a:r>
              <a:rPr lang="ru-RU" sz="1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Единый сельскохозяйственный налог</a:t>
            </a:r>
          </a:p>
          <a:p>
            <a:pPr algn="ctr" defTabSz="372986">
              <a:buFontTx/>
              <a:buChar char="-"/>
            </a:pPr>
            <a:r>
              <a:rPr lang="ru-RU" sz="1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 </a:t>
            </a:r>
            <a:r>
              <a:rPr lang="ru-RU" sz="1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Прочие налоги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511824" y="2132856"/>
            <a:ext cx="3323937" cy="517433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solidFill>
              <a:schemeClr val="accent4">
                <a:lumMod val="75000"/>
                <a:alpha val="36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2986"/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 </a:t>
            </a:r>
            <a:r>
              <a:rPr lang="ru-RU" sz="16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</a:t>
            </a:r>
            <a:endParaRPr lang="ru-RU" sz="16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539632" y="2852936"/>
            <a:ext cx="3317869" cy="144016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2986">
              <a:buFontTx/>
              <a:buChar char="-"/>
            </a:pPr>
            <a:r>
              <a:rPr lang="ru-RU" sz="1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Арендная плата за землю</a:t>
            </a:r>
          </a:p>
          <a:p>
            <a:pPr algn="ctr" defTabSz="372986">
              <a:buFontTx/>
              <a:buChar char="-"/>
            </a:pPr>
            <a:r>
              <a:rPr lang="ru-RU" sz="1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Аренда имущества</a:t>
            </a:r>
          </a:p>
          <a:p>
            <a:pPr algn="ctr" defTabSz="372986"/>
            <a:r>
              <a:rPr lang="ru-RU" sz="1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 -Штрафные санкции</a:t>
            </a:r>
          </a:p>
          <a:p>
            <a:pPr algn="ctr" defTabSz="372986">
              <a:buFontTx/>
              <a:buChar char="-"/>
            </a:pPr>
            <a:r>
              <a:rPr lang="ru-RU" sz="1400" dirty="0" smtClean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Продажа земли и имущества</a:t>
            </a:r>
            <a:endParaRPr lang="ru-RU" sz="14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pPr algn="ctr" defTabSz="372986">
              <a:buFontTx/>
              <a:buChar char="-"/>
            </a:pPr>
            <a:r>
              <a:rPr lang="ru-RU" sz="14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Прочие неналоговые доходы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820951" y="1700808"/>
            <a:ext cx="2976132" cy="57416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4">
                <a:lumMod val="75000"/>
                <a:alpha val="36000"/>
              </a:schemeClr>
            </a:solidFill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2986"/>
            <a:r>
              <a:rPr lang="ru-RU" sz="16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перечисления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810644" y="2500306"/>
            <a:ext cx="2957551" cy="712374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2986"/>
            <a:r>
              <a:rPr lang="ru-RU" sz="1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Поступления от других бюджетов</a:t>
            </a:r>
          </a:p>
          <a:p>
            <a:pPr algn="ctr" defTabSz="372986"/>
            <a:r>
              <a:rPr lang="ru-RU" sz="1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(федерального </a:t>
            </a:r>
            <a:r>
              <a:rPr lang="ru-RU" sz="1000" dirty="0" smtClean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, регионального уровней и бюджета  муниципального района)</a:t>
            </a:r>
            <a:r>
              <a:rPr lang="en-US" sz="1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/>
            </a:r>
            <a:br>
              <a:rPr lang="en-US" sz="1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</a:br>
            <a:r>
              <a:rPr lang="ru-RU" sz="1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или  </a:t>
            </a:r>
            <a:r>
              <a:rPr lang="ru-RU" sz="1000" b="1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межбюджетные трансферты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8810644" y="3500438"/>
            <a:ext cx="2959776" cy="642942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2986"/>
            <a:r>
              <a:rPr lang="ru-RU" sz="1000" b="1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Дотации</a:t>
            </a:r>
            <a:r>
              <a:rPr lang="ru-RU" sz="1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– предоставляются без определения конкретной цели их использования (например на </a:t>
            </a:r>
            <a:r>
              <a:rPr lang="ru-RU" sz="1000" dirty="0" smtClean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выравнивание бюджетной  обеспеченности)</a:t>
            </a:r>
            <a:endParaRPr lang="ru-RU" sz="10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810644" y="4357694"/>
            <a:ext cx="2999804" cy="1021236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2986"/>
            <a:r>
              <a:rPr lang="ru-RU" sz="1000" b="1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Субсидии</a:t>
            </a:r>
            <a:r>
              <a:rPr lang="ru-RU" sz="1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– предоставляются при условии  долевого участия </a:t>
            </a:r>
          </a:p>
          <a:p>
            <a:pPr algn="ctr" defTabSz="372986"/>
            <a:r>
              <a:rPr lang="ru-RU" sz="1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(иными словами: можно просить денег  у вышестоящего бюджета только на те проекты, в которые  сможем направить и  собственные средства, например 50/50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525542325"/>
              </p:ext>
            </p:extLst>
          </p:nvPr>
        </p:nvGraphicFramePr>
        <p:xfrm>
          <a:off x="173743" y="4443218"/>
          <a:ext cx="7683761" cy="2122923"/>
        </p:xfrm>
        <a:graphic>
          <a:graphicData uri="http://schemas.openxmlformats.org/drawingml/2006/table">
            <a:tbl>
              <a:tblPr firstRow="1" bandRow="1">
                <a:effectLst>
                  <a:outerShdw blurRad="660400" dist="355600" dir="3720000" algn="ctr" rotWithShape="0">
                    <a:srgbClr val="000000">
                      <a:alpha val="81000"/>
                    </a:srgbClr>
                  </a:outerShdw>
                </a:effectLst>
              </a:tblPr>
              <a:tblGrid>
                <a:gridCol w="592225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15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924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Segoe UI Semibold" panose="020B0702040204020203" pitchFamily="34" charset="0"/>
                        </a:rPr>
                        <a:t>   Доходы городского поселения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Segoe UI Semibold" panose="020B0702040204020203" pitchFamily="34" charset="0"/>
                        </a:rPr>
                        <a:t> </a:t>
                      </a:r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Segoe UI Semibold" panose="020B0702040204020203" pitchFamily="34" charset="0"/>
                        </a:rPr>
                        <a:t>город Энгельс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Segoe UI Semibold" panose="020B0702040204020203" pitchFamily="34" charset="0"/>
                        </a:rPr>
                        <a:t> </a:t>
                      </a:r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Segoe UI Semibold" panose="020B0702040204020203" pitchFamily="34" charset="0"/>
                        </a:rPr>
                        <a:t> Энгельсского муниципального района Саратовской области на 2026 год всего, тыс. руб., из них:</a:t>
                      </a:r>
                      <a:endParaRPr lang="ru-RU" sz="1800" b="0" i="0" u="none" strike="noStrike" dirty="0">
                        <a:solidFill>
                          <a:srgbClr val="002060"/>
                        </a:solidFill>
                        <a:effectLst/>
                        <a:latin typeface="Segoe UI Semibold" panose="020B0702040204020203" pitchFamily="34" charset="0"/>
                      </a:endParaRPr>
                    </a:p>
                  </a:txBody>
                  <a:tcPr marL="3709" marR="3709" marT="3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endParaRPr lang="ru-RU" sz="2200" b="1" i="0" u="none" strike="noStrike" dirty="0" smtClean="0">
                        <a:solidFill>
                          <a:srgbClr val="0000FF"/>
                        </a:solidFill>
                        <a:effectLst/>
                        <a:latin typeface="Segoe UI Semibold" panose="020B0702040204020203" pitchFamily="34" charset="0"/>
                      </a:endParaRPr>
                    </a:p>
                    <a:p>
                      <a:pPr algn="ctr" fontAlgn="t"/>
                      <a:r>
                        <a:rPr lang="ru-RU" sz="2200" b="1" i="0" u="none" strike="noStrike" dirty="0" smtClean="0">
                          <a:solidFill>
                            <a:srgbClr val="0000FF"/>
                          </a:solidFill>
                          <a:effectLst/>
                          <a:latin typeface="Segoe UI Semibold" panose="020B0702040204020203" pitchFamily="34" charset="0"/>
                        </a:rPr>
                        <a:t>2 581 656,4</a:t>
                      </a:r>
                    </a:p>
                  </a:txBody>
                  <a:tcPr marL="3709" marR="3709" marT="3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54917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Segoe UI Semibold" panose="020B0702040204020203" pitchFamily="34" charset="0"/>
                        </a:rPr>
                        <a:t>   налоговые </a:t>
                      </a:r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Segoe UI Semibold" panose="020B0702040204020203" pitchFamily="34" charset="0"/>
                        </a:rPr>
                        <a:t>доходы</a:t>
                      </a:r>
                    </a:p>
                  </a:txBody>
                  <a:tcPr marL="3709" marR="3709" marT="3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+mn-cs"/>
                        </a:rPr>
                        <a:t>1 128 966,0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Segoe UI Semibold" panose="020B0702040204020203" pitchFamily="34" charset="0"/>
                        <a:ea typeface="+mn-ea"/>
                        <a:cs typeface="+mn-cs"/>
                      </a:endParaRPr>
                    </a:p>
                  </a:txBody>
                  <a:tcPr marL="3709" marR="3709" marT="3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9655"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Segoe UI Semibold" panose="020B0702040204020203" pitchFamily="34" charset="0"/>
                        </a:rPr>
                        <a:t>   неналоговые </a:t>
                      </a:r>
                      <a:r>
                        <a:rPr lang="ru-RU" sz="1800" b="1" i="0" u="none" strike="noStrike" dirty="0">
                          <a:solidFill>
                            <a:srgbClr val="002060"/>
                          </a:solidFill>
                          <a:effectLst/>
                          <a:latin typeface="Segoe UI Semibold" panose="020B0702040204020203" pitchFamily="34" charset="0"/>
                        </a:rPr>
                        <a:t>доходы</a:t>
                      </a:r>
                    </a:p>
                  </a:txBody>
                  <a:tcPr marL="3709" marR="3709" marT="3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+mn-cs"/>
                        </a:rPr>
                        <a:t>   200 121,0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Segoe UI Semibold" panose="020B0702040204020203" pitchFamily="34" charset="0"/>
                        <a:ea typeface="+mn-ea"/>
                        <a:cs typeface="+mn-cs"/>
                      </a:endParaRPr>
                    </a:p>
                  </a:txBody>
                  <a:tcPr marL="3709" marR="3709" marT="3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4168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Segoe UI Semibold" panose="020B0702040204020203" pitchFamily="34" charset="0"/>
                        </a:rPr>
                        <a:t>   безвозмездные поступления</a:t>
                      </a:r>
                      <a:r>
                        <a:rPr lang="ru-RU" sz="1800" b="1" i="0" u="none" strike="noStrike" baseline="0" dirty="0" smtClean="0">
                          <a:solidFill>
                            <a:srgbClr val="002060"/>
                          </a:solidFill>
                          <a:effectLst/>
                          <a:latin typeface="Segoe UI Semibold" panose="020B0702040204020203" pitchFamily="34" charset="0"/>
                        </a:rPr>
                        <a:t> </a:t>
                      </a:r>
                    </a:p>
                  </a:txBody>
                  <a:tcPr marL="3709" marR="3709" marT="370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RU" sz="2200" b="1" i="0" u="none" strike="noStrike" kern="1200" dirty="0" smtClean="0">
                          <a:solidFill>
                            <a:srgbClr val="0000FF"/>
                          </a:solidFill>
                          <a:effectLst/>
                          <a:latin typeface="Segoe UI Semibold" panose="020B0702040204020203" pitchFamily="34" charset="0"/>
                          <a:ea typeface="+mn-ea"/>
                          <a:cs typeface="+mn-cs"/>
                        </a:rPr>
                        <a:t>1 252 569,4 </a:t>
                      </a:r>
                      <a:endParaRPr lang="ru-RU" sz="2200" b="1" i="0" u="none" strike="noStrike" kern="1200" dirty="0">
                        <a:solidFill>
                          <a:srgbClr val="0000FF"/>
                        </a:solidFill>
                        <a:effectLst/>
                        <a:latin typeface="Segoe UI Semibold" panose="020B0702040204020203" pitchFamily="34" charset="0"/>
                        <a:ea typeface="+mn-ea"/>
                        <a:cs typeface="+mn-cs"/>
                      </a:endParaRPr>
                    </a:p>
                  </a:txBody>
                  <a:tcPr marL="3709" marR="3709" marT="3709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oolSlant"/>
                      <a:lightRig rig="flood" dir="t"/>
                    </a:cell3D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5" name="Стрелка вниз 4"/>
          <p:cNvSpPr/>
          <p:nvPr/>
        </p:nvSpPr>
        <p:spPr>
          <a:xfrm>
            <a:off x="10310842" y="3286124"/>
            <a:ext cx="218195" cy="153367"/>
          </a:xfrm>
          <a:prstGeom prst="downArrow">
            <a:avLst/>
          </a:prstGeom>
          <a:solidFill>
            <a:srgbClr val="0000FF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2986"/>
            <a:endParaRPr lang="ru-RU" sz="735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810644" y="5572140"/>
            <a:ext cx="2999804" cy="1021236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5400000" scaled="0"/>
          </a:gra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72986"/>
            <a:r>
              <a:rPr lang="ru-RU" sz="1000" b="1" dirty="0" smtClean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Иные межбюджетные трансферты</a:t>
            </a:r>
            <a:r>
              <a:rPr lang="ru-RU" sz="1000" dirty="0" smtClean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</a:t>
            </a:r>
            <a:r>
              <a:rPr lang="ru-RU" sz="1000" dirty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– предоставляются </a:t>
            </a:r>
            <a:r>
              <a:rPr lang="ru-RU" sz="1000" dirty="0" smtClean="0">
                <a:solidFill>
                  <a:srgbClr val="00206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 на осуществление части полномочий по решению вопросов местного значения в соответствии с заключенными соглашениями</a:t>
            </a:r>
            <a:endParaRPr lang="ru-RU" sz="1000" dirty="0">
              <a:solidFill>
                <a:srgbClr val="002060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</p:txBody>
      </p:sp>
      <p:pic>
        <p:nvPicPr>
          <p:cNvPr id="20" name="Рисунок 3" descr="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https://avatars.mds.yandex.net/i?id=42b1446cacae9b0917d47ecbfc932b03_l-5169643-images-thumbs&amp;n=1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63552" y="116632"/>
            <a:ext cx="3816424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649829855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727848" y="1196752"/>
            <a:ext cx="7272808" cy="1154162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8900000" scaled="1"/>
            <a:tileRect/>
          </a:gradFill>
        </p:spPr>
        <p:txBody>
          <a:bodyPr wrap="square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7030A0"/>
                </a:solidFill>
                <a:latin typeface="Trebuchet MS" pitchFamily="34" charset="0"/>
              </a:rPr>
              <a:t>Основные доходные источники в структуре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7030A0"/>
                </a:solidFill>
                <a:latin typeface="Trebuchet MS" pitchFamily="34" charset="0"/>
              </a:rPr>
              <a:t>налоговых и неналоговых доходов </a:t>
            </a:r>
            <a:endParaRPr lang="ru-RU" b="1" i="1" dirty="0" smtClean="0">
              <a:solidFill>
                <a:srgbClr val="7030A0"/>
              </a:solidFill>
              <a:latin typeface="Trebuchet MS" pitchFamily="34" charset="0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 smtClean="0">
                <a:solidFill>
                  <a:srgbClr val="7030A0"/>
                </a:solidFill>
                <a:latin typeface="Trebuchet MS" pitchFamily="34" charset="0"/>
              </a:rPr>
              <a:t>в утвержденном бюджете на 2026 </a:t>
            </a:r>
            <a:r>
              <a:rPr lang="ru-RU" b="1" i="1" dirty="0">
                <a:solidFill>
                  <a:srgbClr val="7030A0"/>
                </a:solidFill>
                <a:latin typeface="Trebuchet MS" pitchFamily="34" charset="0"/>
              </a:rPr>
              <a:t>год, тыс. руб.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500" b="1" spc="51" dirty="0">
              <a:ln w="0"/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PT Astra Serif" panose="020A0703040505020204" pitchFamily="18" charset="-52"/>
            </a:endParaRPr>
          </a:p>
        </p:txBody>
      </p:sp>
      <p:sp>
        <p:nvSpPr>
          <p:cNvPr id="37" name="TextBox 36"/>
          <p:cNvSpPr txBox="1"/>
          <p:nvPr/>
        </p:nvSpPr>
        <p:spPr>
          <a:xfrm flipH="1">
            <a:off x="9525024" y="4000504"/>
            <a:ext cx="2118967" cy="38779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txBody>
          <a:bodyPr wrap="square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altLang="zh-CN" sz="2400" dirty="0">
                <a:solidFill>
                  <a:schemeClr val="bg1">
                    <a:lumMod val="95000"/>
                  </a:schemeClr>
                </a:solidFill>
                <a:latin typeface="PT Astra Serif" panose="020A0703040505020204" pitchFamily="18" charset="-52"/>
                <a:cs typeface="Times New Roman" pitchFamily="18" charset="0"/>
              </a:rPr>
              <a:t>825 678,7</a:t>
            </a:r>
            <a:endParaRPr lang="zh-CN" altLang="en-US" sz="2400" dirty="0">
              <a:solidFill>
                <a:schemeClr val="bg1">
                  <a:lumMod val="95000"/>
                </a:schemeClr>
              </a:solidFill>
              <a:latin typeface="PT Astra Serif" panose="020A0703040505020204" pitchFamily="18" charset="-52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287688" y="0"/>
            <a:ext cx="814387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/>
            <a:r>
              <a:rPr lang="ru-RU" sz="2400" b="1" dirty="0">
                <a:solidFill>
                  <a:srgbClr val="0000FF"/>
                </a:solidFill>
                <a:latin typeface="Trebuchet MS" pitchFamily="34" charset="0"/>
                <a:ea typeface="PT Astra Serif" pitchFamily="18" charset="-52"/>
                <a:cs typeface="PT Astra Serif" pitchFamily="18" charset="-52"/>
              </a:rPr>
              <a:t>Доходная часть бюджета </a:t>
            </a:r>
          </a:p>
          <a:p>
            <a:pPr algn="ctr" eaLnBrk="1" hangingPunct="1"/>
            <a:r>
              <a:rPr lang="ru-RU" sz="2400" b="1" dirty="0" smtClean="0">
                <a:solidFill>
                  <a:srgbClr val="0000FF"/>
                </a:solidFill>
                <a:latin typeface="Trebuchet MS" pitchFamily="34" charset="0"/>
                <a:ea typeface="PT Astra Serif" pitchFamily="18" charset="-52"/>
                <a:cs typeface="PT Astra Serif" pitchFamily="18" charset="-52"/>
              </a:rPr>
              <a:t>городского поселения город Энгельс Энгельсского муниципального района Саратовской области</a:t>
            </a:r>
            <a:endParaRPr lang="en-US" sz="2400" b="1" dirty="0">
              <a:solidFill>
                <a:srgbClr val="0000FF"/>
              </a:solidFill>
              <a:latin typeface="Trebuchet MS" pitchFamily="34" charset="0"/>
              <a:ea typeface="PT Astra Serif" pitchFamily="18" charset="-52"/>
              <a:cs typeface="PT Astra Serif" pitchFamily="18" charset="-52"/>
            </a:endParaRPr>
          </a:p>
          <a:p>
            <a:pPr eaLnBrk="1" hangingPunct="1"/>
            <a:endParaRPr lang="ru-RU" sz="2400" dirty="0">
              <a:solidFill>
                <a:schemeClr val="bg1"/>
              </a:solidFill>
              <a:latin typeface="PT Astra Serif" pitchFamily="18" charset="-52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287688" y="0"/>
            <a:ext cx="7751762" cy="61913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0" name="Прямоугольник 49"/>
          <p:cNvSpPr/>
          <p:nvPr/>
        </p:nvSpPr>
        <p:spPr>
          <a:xfrm>
            <a:off x="3287688" y="1124744"/>
            <a:ext cx="7751762" cy="66675"/>
          </a:xfrm>
          <a:prstGeom prst="rect">
            <a:avLst/>
          </a:prstGeom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1" name="Прямоугольник 20"/>
          <p:cNvSpPr/>
          <p:nvPr/>
        </p:nvSpPr>
        <p:spPr>
          <a:xfrm>
            <a:off x="263352" y="2348881"/>
            <a:ext cx="4176464" cy="864095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wrap="square">
            <a:spAutoFit/>
          </a:bodyPr>
          <a:lstStyle/>
          <a:p>
            <a:pPr algn="ctr"/>
            <a:r>
              <a:rPr lang="ru-RU" sz="2400" b="1" i="1" spc="50" dirty="0" smtClean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itchFamily="34" charset="0"/>
              </a:rPr>
              <a:t>Структура доходов бюджета на 2026 год</a:t>
            </a:r>
            <a:endParaRPr lang="ru-RU" sz="2400" b="1" i="1" spc="50" dirty="0">
              <a:ln w="0"/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rebuchet MS" pitchFamily="34" charset="0"/>
            </a:endParaRPr>
          </a:p>
        </p:txBody>
      </p:sp>
      <p:graphicFrame>
        <p:nvGraphicFramePr>
          <p:cNvPr id="26" name="Диаграмма 25"/>
          <p:cNvGraphicFramePr/>
          <p:nvPr>
            <p:extLst>
              <p:ext uri="{D42A27DB-BD31-4B8C-83A1-F6EECF244321}">
                <p14:modId xmlns="" xmlns:p14="http://schemas.microsoft.com/office/powerpoint/2010/main" val="2321519600"/>
              </p:ext>
            </p:extLst>
          </p:nvPr>
        </p:nvGraphicFramePr>
        <p:xfrm>
          <a:off x="4727848" y="2189450"/>
          <a:ext cx="7265690" cy="46685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" name="Прямоугольник 26"/>
          <p:cNvSpPr/>
          <p:nvPr/>
        </p:nvSpPr>
        <p:spPr>
          <a:xfrm>
            <a:off x="9667900" y="4077072"/>
            <a:ext cx="2188740" cy="7817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2800" b="1" kern="0" dirty="0" smtClean="0">
                <a:ln w="18415" cmpd="sng">
                  <a:noFill/>
                  <a:prstDash val="solid"/>
                </a:ln>
                <a:solidFill>
                  <a:schemeClr val="bg1">
                    <a:lumMod val="95000"/>
                  </a:schemeClr>
                </a:solidFill>
                <a:latin typeface="Adagio script" panose="02000807060000020002" pitchFamily="2" charset="0"/>
                <a:cs typeface="Times New Roman" pitchFamily="18" charset="0"/>
              </a:rPr>
              <a:t>1 329 087,0</a:t>
            </a:r>
            <a:endParaRPr lang="zh-CN" altLang="en-US" sz="2800" b="1" kern="0" dirty="0">
              <a:ln w="18415" cmpd="sng">
                <a:noFill/>
                <a:prstDash val="solid"/>
              </a:ln>
              <a:solidFill>
                <a:schemeClr val="bg1">
                  <a:lumMod val="95000"/>
                </a:schemeClr>
              </a:solidFill>
              <a:latin typeface="Adagio script" panose="02000807060000020002" pitchFamily="2" charset="0"/>
              <a:cs typeface="Times New Roman" pitchFamily="18" charset="0"/>
            </a:endParaRPr>
          </a:p>
        </p:txBody>
      </p:sp>
      <p:pic>
        <p:nvPicPr>
          <p:cNvPr id="23" name="Рисунок 3" descr="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图片 1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60" y="3356992"/>
            <a:ext cx="3888432" cy="1584176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 rot="21594277" flipH="1">
            <a:off x="2280293" y="3924660"/>
            <a:ext cx="23043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4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hnschrift Light" panose="020B0502040204020203" pitchFamily="34" charset="0"/>
                <a:ea typeface="微软雅黑" pitchFamily="34" charset="-122"/>
                <a:cs typeface="Arial" pitchFamily="34" charset="0"/>
              </a:rPr>
              <a:t>Поступления из иных бюджетов бюджетной системы</a:t>
            </a:r>
            <a:endParaRPr kumimoji="0" lang="en-US" altLang="zh-CN" sz="14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ahnschrift Light" panose="020B0502040204020203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flipH="1">
            <a:off x="191344" y="3933056"/>
            <a:ext cx="936104" cy="437043"/>
          </a:xfrm>
          <a:prstGeom prst="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2800" dirty="0" smtClean="0">
                <a:solidFill>
                  <a:schemeClr val="tx2">
                    <a:lumMod val="50000"/>
                  </a:schemeClr>
                </a:solidFill>
                <a:latin typeface="Adagio script" panose="02000807060000020002" pitchFamily="2" charset="0"/>
                <a:cs typeface="Times New Roman" pitchFamily="18" charset="0"/>
              </a:rPr>
              <a:t>48,5 </a:t>
            </a:r>
            <a:r>
              <a:rPr kumimoji="0" lang="ru-RU" altLang="zh-CN" sz="28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dagio script" panose="02000807060000020002" pitchFamily="2" charset="0"/>
                <a:cs typeface="Times New Roman" pitchFamily="18" charset="0"/>
              </a:rPr>
              <a:t>%</a:t>
            </a:r>
            <a:endParaRPr kumimoji="0" lang="zh-CN" altLang="en-US" sz="28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dagio script" panose="02000807060000020002" pitchFamily="2" charset="0"/>
              <a:cs typeface="Times New Roman" pitchFamily="18" charset="0"/>
            </a:endParaRPr>
          </a:p>
        </p:txBody>
      </p:sp>
      <p:pic>
        <p:nvPicPr>
          <p:cNvPr id="40" name="图片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653" y="4388302"/>
            <a:ext cx="3478139" cy="1512168"/>
          </a:xfrm>
          <a:prstGeom prst="rect">
            <a:avLst/>
          </a:prstGeom>
        </p:spPr>
      </p:pic>
      <p:pic>
        <p:nvPicPr>
          <p:cNvPr id="42" name="图片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376" y="5373216"/>
            <a:ext cx="3744416" cy="1484784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 rot="21594277" flipH="1">
            <a:off x="2135995" y="4942578"/>
            <a:ext cx="16948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4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ahnschrift Light" panose="020B0502040204020203" pitchFamily="34" charset="0"/>
                <a:ea typeface="微软雅黑" pitchFamily="34" charset="-122"/>
                <a:cs typeface="Arial" pitchFamily="34" charset="0"/>
              </a:rPr>
              <a:t>Налоговые</a:t>
            </a:r>
            <a:r>
              <a:rPr kumimoji="0" lang="ru-RU" altLang="zh-CN" sz="1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Bahnschrift Light" panose="020B0502040204020203" pitchFamily="34" charset="0"/>
                <a:ea typeface="微软雅黑" pitchFamily="34" charset="-122"/>
                <a:cs typeface="Arial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Bahnschrift Light" panose="020B0502040204020203" pitchFamily="34" charset="0"/>
                <a:ea typeface="微软雅黑" pitchFamily="34" charset="-122"/>
                <a:cs typeface="Arial" pitchFamily="34" charset="0"/>
              </a:rPr>
              <a:t>доходы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ahnschrift Light" panose="020B0502040204020203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 rot="21594277" flipH="1">
            <a:off x="2352019" y="5950538"/>
            <a:ext cx="15121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1400" kern="0" dirty="0" err="1" smtClean="0">
                <a:latin typeface="Bahnschrift Light" panose="020B0502040204020203" pitchFamily="34" charset="0"/>
                <a:ea typeface="微软雅黑" pitchFamily="34" charset="-122"/>
                <a:cs typeface="Arial" pitchFamily="34" charset="0"/>
              </a:rPr>
              <a:t>Не</a:t>
            </a:r>
            <a:r>
              <a:rPr lang="ru-RU" altLang="zh-CN" sz="1400" kern="0" dirty="0" err="1">
                <a:latin typeface="Bahnschrift Light" panose="020B0502040204020203" pitchFamily="34" charset="0"/>
                <a:ea typeface="微软雅黑" pitchFamily="34" charset="-122"/>
                <a:cs typeface="Arial" pitchFamily="34" charset="0"/>
              </a:rPr>
              <a:t>н</a:t>
            </a:r>
            <a:r>
              <a:rPr kumimoji="0" lang="ru-RU" altLang="zh-CN" sz="1400" b="0" i="0" u="none" strike="noStrike" kern="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Bahnschrift Light" panose="020B0502040204020203" pitchFamily="34" charset="0"/>
                <a:ea typeface="微软雅黑" pitchFamily="34" charset="-122"/>
                <a:cs typeface="Arial" pitchFamily="34" charset="0"/>
              </a:rPr>
              <a:t>алоговые</a:t>
            </a:r>
            <a:r>
              <a:rPr kumimoji="0" lang="ru-RU" altLang="zh-CN" sz="1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Bahnschrift Light" panose="020B0502040204020203" pitchFamily="34" charset="0"/>
                <a:ea typeface="微软雅黑" pitchFamily="34" charset="-122"/>
                <a:cs typeface="Arial" pitchFamily="34" charset="0"/>
              </a:rPr>
              <a:t>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400" b="0" i="0" u="none" strike="noStrike" kern="0" cap="none" spc="0" normalizeH="0" noProof="0" dirty="0" smtClean="0">
                <a:ln>
                  <a:noFill/>
                </a:ln>
                <a:effectLst/>
                <a:uLnTx/>
                <a:uFillTx/>
                <a:latin typeface="Bahnschrift Light" panose="020B0502040204020203" pitchFamily="34" charset="0"/>
                <a:ea typeface="微软雅黑" pitchFamily="34" charset="-122"/>
                <a:cs typeface="Arial" pitchFamily="34" charset="0"/>
              </a:rPr>
              <a:t>доходы</a:t>
            </a:r>
            <a:endParaRPr kumimoji="0" lang="en-US" altLang="zh-CN" sz="14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Bahnschrift Light" panose="020B0502040204020203" pitchFamily="34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 flipH="1">
            <a:off x="335360" y="5013176"/>
            <a:ext cx="1080121" cy="437043"/>
          </a:xfrm>
          <a:prstGeom prst="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2800" dirty="0" smtClean="0">
                <a:solidFill>
                  <a:schemeClr val="tx2">
                    <a:lumMod val="50000"/>
                  </a:schemeClr>
                </a:solidFill>
                <a:latin typeface="Adagio script" panose="02000807060000020002" pitchFamily="2" charset="0"/>
                <a:cs typeface="Times New Roman" pitchFamily="18" charset="0"/>
              </a:rPr>
              <a:t>43,7 </a:t>
            </a:r>
            <a:r>
              <a:rPr kumimoji="0" lang="ru-RU" altLang="zh-CN" sz="28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dagio script" panose="02000807060000020002" pitchFamily="2" charset="0"/>
                <a:cs typeface="Times New Roman" pitchFamily="18" charset="0"/>
              </a:rPr>
              <a:t>%</a:t>
            </a:r>
            <a:endParaRPr kumimoji="0" lang="zh-CN" altLang="en-US" sz="28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dagio script" panose="02000807060000020002" pitchFamily="2" charset="0"/>
              <a:cs typeface="Times New Roman" pitchFamily="18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 flipH="1">
            <a:off x="263352" y="5949280"/>
            <a:ext cx="1008112" cy="437043"/>
          </a:xfrm>
          <a:prstGeom prst="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en-US"/>
            </a:defPPr>
            <a:lvl1pPr lvl="0">
              <a:lnSpc>
                <a:spcPct val="80000"/>
              </a:lnSpc>
              <a:defRPr sz="4400" b="1" kern="0">
                <a:ln w="18415" cmpd="sng">
                  <a:noFill/>
                  <a:prstDash val="solid"/>
                </a:ln>
                <a:solidFill>
                  <a:srgbClr val="FFC000"/>
                </a:solidFill>
                <a:latin typeface="Agency FB" pitchFamily="34" charset="0"/>
                <a:ea typeface="微软雅黑" pitchFamily="34" charset="-122"/>
              </a:defRPr>
            </a:lvl1pPr>
          </a:lstStyle>
          <a:p>
            <a:pPr marL="0" marR="0" lvl="0" indent="0" defTabSz="91440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2800" dirty="0" smtClean="0">
                <a:solidFill>
                  <a:schemeClr val="tx2">
                    <a:lumMod val="50000"/>
                  </a:schemeClr>
                </a:solidFill>
                <a:latin typeface="Adagio script" panose="02000807060000020002" pitchFamily="2" charset="0"/>
                <a:cs typeface="Times New Roman" pitchFamily="18" charset="0"/>
              </a:rPr>
              <a:t>7</a:t>
            </a:r>
            <a:r>
              <a:rPr lang="en-US" altLang="zh-CN" sz="2800" dirty="0" smtClean="0">
                <a:solidFill>
                  <a:schemeClr val="tx2">
                    <a:lumMod val="50000"/>
                  </a:schemeClr>
                </a:solidFill>
                <a:latin typeface="Adagio script" panose="02000807060000020002" pitchFamily="2" charset="0"/>
                <a:cs typeface="Times New Roman" pitchFamily="18" charset="0"/>
              </a:rPr>
              <a:t>,</a:t>
            </a:r>
            <a:r>
              <a:rPr lang="ru-RU" altLang="zh-CN" sz="2800" dirty="0" smtClean="0">
                <a:solidFill>
                  <a:schemeClr val="tx2">
                    <a:lumMod val="50000"/>
                  </a:schemeClr>
                </a:solidFill>
                <a:latin typeface="Adagio script" panose="02000807060000020002" pitchFamily="2" charset="0"/>
                <a:cs typeface="Times New Roman" pitchFamily="18" charset="0"/>
              </a:rPr>
              <a:t>8 </a:t>
            </a:r>
            <a:r>
              <a:rPr kumimoji="0" lang="ru-RU" altLang="zh-CN" sz="2800" b="1" i="0" u="none" strike="noStrike" kern="0" cap="none" spc="0" normalizeH="0" baseline="0" noProof="0" dirty="0" smtClean="0">
                <a:ln w="18415" cmpd="sng">
                  <a:noFill/>
                  <a:prstDash val="solid"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Adagio script" panose="02000807060000020002" pitchFamily="2" charset="0"/>
                <a:cs typeface="Times New Roman" pitchFamily="18" charset="0"/>
              </a:rPr>
              <a:t>%</a:t>
            </a:r>
            <a:endParaRPr kumimoji="0" lang="zh-CN" altLang="en-US" sz="2800" b="1" i="0" u="none" strike="noStrike" kern="0" cap="none" spc="0" normalizeH="0" baseline="0" noProof="0" dirty="0">
              <a:ln w="18415" cmpd="sng">
                <a:noFill/>
                <a:prstDash val="solid"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Adagio script" panose="02000807060000020002" pitchFamily="2" charset="0"/>
              <a:cs typeface="Times New Roman" pitchFamily="18" charset="0"/>
            </a:endParaRPr>
          </a:p>
        </p:txBody>
      </p:sp>
      <p:pic>
        <p:nvPicPr>
          <p:cNvPr id="24" name="Рисунок 23" descr="Picture background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95400" y="0"/>
            <a:ext cx="2592288" cy="17008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Picture background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67808" y="116632"/>
            <a:ext cx="6840760" cy="954107"/>
          </a:xfrm>
          <a:prstGeom prst="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8100000" scaled="1"/>
            <a:tileRect/>
          </a:gradFill>
          <a:ln w="38100"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rgbClr val="775F55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Динамика основных параметров бюджета, тыс. руб.</a:t>
            </a:r>
            <a:r>
              <a:rPr lang="ru-RU" sz="2000" b="1" spc="50" dirty="0" smtClean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 </a:t>
            </a:r>
            <a:r>
              <a:rPr lang="ru-RU" sz="2000" b="1" dirty="0" smtClean="0">
                <a:ln w="12700">
                  <a:solidFill>
                    <a:srgbClr val="775F55">
                      <a:satMod val="155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                                                                                             </a:t>
            </a:r>
            <a:endParaRPr lang="ru-RU" sz="2000" b="1" dirty="0">
              <a:ln w="12700">
                <a:solidFill>
                  <a:srgbClr val="775F55">
                    <a:satMod val="155000"/>
                  </a:srgbClr>
                </a:solidFill>
                <a:prstDash val="solid"/>
              </a:ln>
              <a:solidFill>
                <a:srgbClr val="00206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graphicFrame>
        <p:nvGraphicFramePr>
          <p:cNvPr id="8" name="Объект 3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1711646700"/>
              </p:ext>
            </p:extLst>
          </p:nvPr>
        </p:nvGraphicFramePr>
        <p:xfrm>
          <a:off x="551384" y="1988839"/>
          <a:ext cx="11451300" cy="46391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277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3568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3568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384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241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33520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27508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26873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726873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  <a:gridCol w="690527">
                  <a:extLst>
                    <a:ext uri="{9D8B030D-6E8A-4147-A177-3AD203B41FA5}">
                      <a16:colId xmlns="" xmlns:a16="http://schemas.microsoft.com/office/drawing/2014/main" val="20009"/>
                    </a:ext>
                  </a:extLst>
                </a:gridCol>
              </a:tblGrid>
              <a:tr h="693721">
                <a:tc rowSpan="2">
                  <a:txBody>
                    <a:bodyPr/>
                    <a:lstStyle/>
                    <a:p>
                      <a:r>
                        <a:rPr lang="ru-RU" sz="15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5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5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2024 год (</a:t>
                      </a:r>
                      <a:r>
                        <a:rPr lang="ru-RU" sz="14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факт)</a:t>
                      </a:r>
                      <a:endParaRPr lang="ru-RU" sz="14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5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2025 год</a:t>
                      </a:r>
                      <a:endParaRPr lang="ru-RU" sz="15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12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ru-RU" sz="15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 год план </a:t>
                      </a:r>
                    </a:p>
                    <a:p>
                      <a:pPr algn="ctr"/>
                      <a:r>
                        <a:rPr lang="ru-RU" sz="1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(на 01.07.2026)</a:t>
                      </a:r>
                      <a:endParaRPr lang="ru-RU" sz="12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5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Плановый период</a:t>
                      </a:r>
                      <a:endParaRPr lang="ru-RU" sz="15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sz="15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Динамика (план), в %</a:t>
                      </a:r>
                      <a:endParaRPr lang="ru-RU" sz="15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2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60697">
                <a:tc vMerge="1">
                  <a:txBody>
                    <a:bodyPr/>
                    <a:lstStyle/>
                    <a:p>
                      <a:endParaRPr lang="ru-RU" sz="14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b="1" cap="none" spc="50" dirty="0">
                        <a:ln w="0"/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План</a:t>
                      </a:r>
                      <a:r>
                        <a:rPr lang="ru-RU" sz="1200" b="1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на 01.07.2025</a:t>
                      </a:r>
                      <a:endParaRPr lang="ru-RU" sz="12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Факт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на 31.12.2025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12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/>
                      <a:endParaRPr lang="ru-RU" sz="1600" b="1" cap="none" spc="50" dirty="0">
                        <a:ln w="0"/>
                        <a:solidFill>
                          <a:schemeClr val="tx2">
                            <a:lumMod val="50000"/>
                          </a:schemeClr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blipFill>
                      <a:blip r:embed="rId3"/>
                      <a:tile tx="0" ty="0" sx="100000" sy="100000" flip="none" algn="tl"/>
                    </a:blip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2027 год</a:t>
                      </a:r>
                      <a:endParaRPr lang="ru-RU" sz="15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2028 год</a:t>
                      </a:r>
                      <a:endParaRPr lang="ru-RU" sz="15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2026</a:t>
                      </a:r>
                    </a:p>
                    <a:p>
                      <a:pPr algn="ctr"/>
                      <a:r>
                        <a:rPr lang="ru-RU" sz="1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/2025</a:t>
                      </a:r>
                      <a:endParaRPr lang="ru-RU" sz="12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2027</a:t>
                      </a:r>
                    </a:p>
                    <a:p>
                      <a:pPr algn="ctr"/>
                      <a:r>
                        <a:rPr lang="ru-RU" sz="1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/2026</a:t>
                      </a:r>
                      <a:endParaRPr lang="ru-RU" sz="12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2028</a:t>
                      </a:r>
                    </a:p>
                    <a:p>
                      <a:pPr algn="ctr"/>
                      <a:r>
                        <a:rPr lang="ru-RU" sz="12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/2027</a:t>
                      </a:r>
                      <a:endParaRPr lang="ru-RU" sz="12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9505">
                <a:tc>
                  <a:txBody>
                    <a:bodyPr/>
                    <a:lstStyle/>
                    <a:p>
                      <a:r>
                        <a:rPr lang="ru-RU" sz="14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Доходы всего</a:t>
                      </a:r>
                      <a:endParaRPr lang="ru-RU" sz="14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2 739 974,6</a:t>
                      </a:r>
                      <a:endParaRPr lang="ru-RU" sz="16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3 312 963,9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3 269 637,5</a:t>
                      </a: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2 581 656,4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2 319 398,3</a:t>
                      </a:r>
                      <a:endParaRPr lang="ru-RU" sz="16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2 295 639,6</a:t>
                      </a: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77,9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89,8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99,0</a:t>
                      </a: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848406">
                <a:tc>
                  <a:txBody>
                    <a:bodyPr/>
                    <a:lstStyle/>
                    <a:p>
                      <a:r>
                        <a:rPr lang="ru-RU" sz="14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</a:t>
                      </a:r>
                      <a:r>
                        <a:rPr lang="ru-RU" sz="1400" b="1" cap="none" spc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доходы </a:t>
                      </a:r>
                      <a:endParaRPr lang="ru-RU" sz="14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1 142 869,2</a:t>
                      </a:r>
                      <a:endParaRPr lang="ru-RU" sz="16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1 323 692,5</a:t>
                      </a:r>
                      <a:endParaRPr lang="ru-RU" sz="1600" b="1" kern="1200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1 355 594,5</a:t>
                      </a: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1 329 087,0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1 379 503,8 </a:t>
                      </a:r>
                      <a:endParaRPr lang="ru-RU" sz="1600" b="1" kern="1200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1 470 155,6 </a:t>
                      </a:r>
                      <a:endParaRPr lang="ru-RU" sz="1600" b="1" kern="1200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100,4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103,8</a:t>
                      </a: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106,6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163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Безвозмездные поступления </a:t>
                      </a:r>
                      <a:endParaRPr lang="ru-RU" sz="14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1 597 105,4</a:t>
                      </a:r>
                      <a:endParaRPr lang="ru-RU" sz="16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1 989 271,4</a:t>
                      </a:r>
                      <a:endParaRPr lang="ru-RU" sz="1600" b="1" kern="1200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1 914 043,0</a:t>
                      </a: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fontAlgn="ctr" latinLnBrk="0" hangingPunct="1"/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1 252 569,4</a:t>
                      </a:r>
                      <a:endParaRPr lang="ru-RU" sz="16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939 894,5 </a:t>
                      </a: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825 484,0 </a:t>
                      </a:r>
                      <a:endParaRPr lang="ru-RU" sz="1600" b="1" kern="1200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63,0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75,0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87,8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77063">
                <a:tc>
                  <a:txBody>
                    <a:bodyPr/>
                    <a:lstStyle/>
                    <a:p>
                      <a:r>
                        <a:rPr lang="ru-RU" sz="14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Расходы всего</a:t>
                      </a:r>
                      <a:endParaRPr lang="ru-RU" sz="14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2 755 964,1</a:t>
                      </a:r>
                      <a:endParaRPr lang="ru-RU" sz="16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3 466 403,6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3 377 712,8</a:t>
                      </a: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2 764 740,0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2 319 398,3</a:t>
                      </a:r>
                      <a:endParaRPr lang="ru-RU" sz="16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2 295 639,6</a:t>
                      </a: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79,8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83,9</a:t>
                      </a:r>
                      <a:endParaRPr lang="ru-RU" sz="1600" b="1" i="0" u="none" strike="noStrike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99,0</a:t>
                      </a:r>
                    </a:p>
                  </a:txBody>
                  <a:tcPr marL="7620" marR="7620" marT="7620" marB="0"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628076">
                <a:tc>
                  <a:txBody>
                    <a:bodyPr/>
                    <a:lstStyle/>
                    <a:p>
                      <a:r>
                        <a:rPr lang="ru-RU" sz="1400" b="1" cap="none" spc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Дефицит (-) /профицит</a:t>
                      </a:r>
                      <a:endParaRPr lang="ru-RU" sz="1400" b="1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cell3D prstMaterial="dkEdge">
                      <a:bevel h="50800" prst="divot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- 15 989,5</a:t>
                      </a:r>
                      <a:endParaRPr lang="ru-RU" sz="16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latin typeface="Times New Roman" pitchFamily="18" charset="0"/>
                          <a:cs typeface="Times New Roman" pitchFamily="18" charset="0"/>
                        </a:rPr>
                        <a:t>-153 439,7</a:t>
                      </a:r>
                      <a:endParaRPr lang="ru-RU" sz="16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600" b="1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- 108 075,3</a:t>
                      </a: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- 183 083,6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5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5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119,3</a:t>
                      </a:r>
                      <a:endParaRPr lang="ru-RU" sz="15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5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5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4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9" name="Рисунок 8" descr="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43472" y="0"/>
            <a:ext cx="3168352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198172718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1919536" y="188640"/>
            <a:ext cx="9289032" cy="33855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2">
                <a:lumMod val="20000"/>
                <a:lumOff val="80000"/>
              </a:schemeClr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Объем доходов бюджета на 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2026 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год и на плановый период 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2027 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2028 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годов, 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Times New Roman" pitchFamily="18" charset="0"/>
              </a:rPr>
              <a:t>тыс. руб.</a:t>
            </a: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721799361"/>
              </p:ext>
            </p:extLst>
          </p:nvPr>
        </p:nvGraphicFramePr>
        <p:xfrm>
          <a:off x="335359" y="2420888"/>
          <a:ext cx="11593289" cy="4171098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10151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957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121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030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3015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3015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6118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798055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</a:t>
                      </a:r>
                      <a:r>
                        <a:rPr lang="ru-RU" sz="13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 </a:t>
                      </a:r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(план)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факт)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</a:p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 на 01.07.2025)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r>
                        <a:rPr lang="ru-RU" sz="13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 </a:t>
                      </a:r>
                      <a:endParaRPr lang="ru-RU" sz="1300" b="1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(факт)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 </a:t>
                      </a:r>
                    </a:p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u="none" strike="noStrike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(план на 01.07.2026)</a:t>
                      </a:r>
                    </a:p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Рост</a:t>
                      </a:r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(+)/снижение</a:t>
                      </a:r>
                      <a:r>
                        <a:rPr lang="ru-RU" sz="1100" b="1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(-)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2026 года к 2025 году, </a:t>
                      </a:r>
                    </a:p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3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3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343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Налоговые и неналоговые доходы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1 096 120,8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1 142 869,2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323 692,5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1 355 594,5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1 329 087,0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1 379 503,8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1 470 155,6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442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Налоговые доходы, в том числе: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710 761,2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968 040,4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959 368,3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1 187 433,5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1 128 966,0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1 243 933,6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1 335 830,9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478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алог </a:t>
                      </a:r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 доходы физических лиц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473 654,5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609 043,5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621 213,5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738 656,5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730 669,5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17,6</a:t>
                      </a:r>
                    </a:p>
                    <a:p>
                      <a:pPr algn="ctr" fontAlgn="ctr"/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791 315,1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850 663,7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7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кцизы </a:t>
                      </a:r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 нефтепродукты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30 370,0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32 577,1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31 159,8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32 554,6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34 598,3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46 089,8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46 089,8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9557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налог</a:t>
                      </a:r>
                      <a:r>
                        <a:rPr lang="ru-RU" sz="1400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на имущество физических лиц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109 954,0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208 580,6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187 746,0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278 501,3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237 870,0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263 550,0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292 050,0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78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земельный налог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92 609,7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112 522,8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113 810,0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124 855,1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112 424,7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128 905,0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132 250</a:t>
                      </a:r>
                      <a:r>
                        <a:rPr lang="ru-RU" sz="140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60074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единый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сельскохозяйственный налог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4 173,0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5 316,4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5 439,0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12 866,0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13 403,5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146,4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14 073,7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14 777,4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pic>
        <p:nvPicPr>
          <p:cNvPr id="5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https://avatars.mds.yandex.net/i?id=73899a9e1eb7e1908bf3c9b987c504c0_l-5297839-images-thumbs&amp;n=13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00256" y="548680"/>
            <a:ext cx="280831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Пользователь\Downloads\Investment-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1824" y="548680"/>
            <a:ext cx="3384375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9536" y="548680"/>
            <a:ext cx="2304257" cy="1841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83804053"/>
              </p:ext>
            </p:extLst>
          </p:nvPr>
        </p:nvGraphicFramePr>
        <p:xfrm>
          <a:off x="335360" y="980728"/>
          <a:ext cx="11593287" cy="5807153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208837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680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448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2734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2246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22246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04149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1080120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  <a:gridCol w="1152128">
                  <a:extLst>
                    <a:ext uri="{9D8B030D-6E8A-4147-A177-3AD203B41FA5}">
                      <a16:colId xmlns="" xmlns:a16="http://schemas.microsoft.com/office/drawing/2014/main" val="20008"/>
                    </a:ext>
                  </a:extLst>
                </a:gridCol>
              </a:tblGrid>
              <a:tr h="720080"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t" latinLnBrk="0" hangingPunct="1"/>
                      <a:r>
                        <a:rPr lang="ru-RU" sz="1300" b="1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год  </a:t>
                      </a:r>
                    </a:p>
                    <a:p>
                      <a:pPr marL="0" algn="ctr" defTabSz="914400" rtl="0" eaLnBrk="1" fontAlgn="t" latinLnBrk="0" hangingPunct="1"/>
                      <a:r>
                        <a:rPr lang="ru-RU" sz="1100" b="1" u="none" strike="noStrike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(план)</a:t>
                      </a:r>
                      <a:endParaRPr lang="ru-RU" sz="1100" b="1" u="none" strike="noStrike" kern="120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  <a:p>
                      <a:pPr algn="ctr" fontAlgn="t"/>
                      <a:r>
                        <a:rPr lang="ru-RU" sz="14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1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факт)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2025 год </a:t>
                      </a:r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(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 на 01.07.2025)</a:t>
                      </a:r>
                      <a:endParaRPr lang="ru-RU" sz="11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2025 </a:t>
                      </a:r>
                      <a:r>
                        <a:rPr lang="ru-RU" sz="13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год </a:t>
                      </a:r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     (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факт)</a:t>
                      </a:r>
                      <a:endParaRPr lang="ru-RU" sz="11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 fontAlgn="t"/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2026 год</a:t>
                      </a:r>
                    </a:p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план на 01.07.2026)</a:t>
                      </a:r>
                      <a:endParaRPr lang="ru-RU" sz="11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Рост</a:t>
                      </a:r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(+)/снижение</a:t>
                      </a:r>
                      <a:r>
                        <a:rPr lang="ru-RU" sz="1100" b="1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(-)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2026 года к 2025 году, </a:t>
                      </a:r>
                    </a:p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%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3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3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4">
                            <a:shade val="30000"/>
                            <a:satMod val="115000"/>
                          </a:schemeClr>
                        </a:gs>
                        <a:gs pos="50000">
                          <a:schemeClr val="accent4">
                            <a:shade val="67500"/>
                            <a:satMod val="115000"/>
                          </a:schemeClr>
                        </a:gs>
                        <a:gs pos="100000">
                          <a:schemeClr val="accent4"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1142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Неналоговые доходы, </a:t>
                      </a:r>
                      <a:endParaRPr lang="ru-RU" sz="1400" b="1" u="none" strike="noStrike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l" fontAlgn="t"/>
                      <a:r>
                        <a:rPr lang="ru-RU" sz="14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в </a:t>
                      </a:r>
                      <a:r>
                        <a:rPr lang="ru-RU" sz="14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том числе: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385 359,6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174 828,8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364 324,2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168 161,0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200 121,0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-45,1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135 570,2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134 324,7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9072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доходы, получаемые в виде арендной платы за земельные участки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95 803,4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121 425,8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104 320,2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89 313,2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92 665,3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-11,2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84 666,0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83 316,0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566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доходы от сдачи в аренду имущества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334,2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459,8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2 973,0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332,3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728,8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-75,5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728,8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728,8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4331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доходы от реализации имущества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250 424,7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135,4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183 359,6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56 499,0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-69,2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252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доходы от продажи земельных участков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8 469,0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8 493,1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16 293,8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5 829,3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13 378,0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-17,9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13 378,0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13 378,0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1020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штрафы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1 573,8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22 817,0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24 928,3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-99,3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  <a:r>
                        <a:rPr lang="en-US" sz="14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140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17525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прочие неналоговые доходы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30 312,6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42 740,9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34 560,6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47 701,3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36 700,2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621,0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36 725,5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52916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Безвозмездные </a:t>
                      </a:r>
                      <a:r>
                        <a:rPr lang="ru-RU" sz="1400" b="1" u="none" strike="noStrike" dirty="0" smtClean="0">
                          <a:latin typeface="Times New Roman" pitchFamily="18" charset="0"/>
                          <a:cs typeface="Times New Roman" pitchFamily="18" charset="0"/>
                        </a:rPr>
                        <a:t>перечисления, в том</a:t>
                      </a:r>
                      <a:r>
                        <a:rPr lang="ru-RU" sz="1400" b="1" u="none" strike="noStrike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числе: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1 906 412,8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1 597 105,4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1 989 271,4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1 914 043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1 252 569,4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-37,0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939 894,5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825 484,0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1020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>
                          <a:latin typeface="Times New Roman" pitchFamily="18" charset="0"/>
                          <a:cs typeface="Times New Roman" pitchFamily="18" charset="0"/>
                        </a:rPr>
                        <a:t>дотации </a:t>
                      </a:r>
                      <a:endParaRPr lang="ru-RU" sz="1400" b="0" i="0" u="none" strike="noStrike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15 856,7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15 856,7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16 860,3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16 860,3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17 994,3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6,7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18 934,1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19 738,1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1138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субсидии 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796 351,6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793 059,6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823 836,3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823 440,0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179 216,3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-78,2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29123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иные межбюджетные трансферты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1 094 204,5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788 189,1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1 148 574,8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1 076 742,7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1 055 358,8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-8,1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920 960,4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805 745,9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92D050">
                            <a:tint val="66000"/>
                            <a:satMod val="160000"/>
                          </a:srgbClr>
                        </a:gs>
                        <a:gs pos="50000">
                          <a:srgbClr val="92D050">
                            <a:tint val="44500"/>
                            <a:satMod val="160000"/>
                          </a:srgbClr>
                        </a:gs>
                        <a:gs pos="100000">
                          <a:srgbClr val="92D050">
                            <a:tint val="23500"/>
                            <a:satMod val="160000"/>
                          </a:srgb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1020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1" u="none" strike="noStrike" dirty="0">
                          <a:latin typeface="Times New Roman" pitchFamily="18" charset="0"/>
                          <a:cs typeface="Times New Roman" pitchFamily="18" charset="0"/>
                        </a:rPr>
                        <a:t>Итого доходов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chemeClr val="accent5">
                            <a:lumMod val="60000"/>
                            <a:lumOff val="40000"/>
                            <a:tint val="66000"/>
                            <a:satMod val="160000"/>
                          </a:schemeClr>
                        </a:gs>
                        <a:gs pos="50000">
                          <a:schemeClr val="accent5">
                            <a:lumMod val="60000"/>
                            <a:lumOff val="40000"/>
                            <a:tint val="44500"/>
                            <a:satMod val="160000"/>
                          </a:schemeClr>
                        </a:gs>
                        <a:gs pos="100000">
                          <a:schemeClr val="accent5">
                            <a:lumMod val="60000"/>
                            <a:lumOff val="40000"/>
                            <a:tint val="23500"/>
                            <a:satMod val="160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3 002 533,6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FFCCFF">
                            <a:shade val="30000"/>
                            <a:satMod val="115000"/>
                          </a:srgbClr>
                        </a:gs>
                        <a:gs pos="50000">
                          <a:srgbClr val="FFCCFF">
                            <a:shade val="67500"/>
                            <a:satMod val="115000"/>
                          </a:srgbClr>
                        </a:gs>
                        <a:gs pos="100000">
                          <a:srgbClr val="FFCCFF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2 739 974,6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FFCCFF">
                            <a:shade val="30000"/>
                            <a:satMod val="115000"/>
                          </a:srgbClr>
                        </a:gs>
                        <a:gs pos="50000">
                          <a:srgbClr val="FFCCFF">
                            <a:shade val="67500"/>
                            <a:satMod val="115000"/>
                          </a:srgbClr>
                        </a:gs>
                        <a:gs pos="100000">
                          <a:srgbClr val="FFCCFF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3 312 963,9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FFCCFF">
                            <a:shade val="30000"/>
                            <a:satMod val="115000"/>
                          </a:srgbClr>
                        </a:gs>
                        <a:gs pos="50000">
                          <a:srgbClr val="FFCCFF">
                            <a:shade val="67500"/>
                            <a:satMod val="115000"/>
                          </a:srgbClr>
                        </a:gs>
                        <a:gs pos="100000">
                          <a:srgbClr val="FFCCFF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3 269 637,5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FFCCFF">
                            <a:shade val="30000"/>
                            <a:satMod val="115000"/>
                          </a:srgbClr>
                        </a:gs>
                        <a:gs pos="50000">
                          <a:srgbClr val="FFCCFF">
                            <a:shade val="67500"/>
                            <a:satMod val="115000"/>
                          </a:srgbClr>
                        </a:gs>
                        <a:gs pos="100000">
                          <a:srgbClr val="FFCCFF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2 581 656,4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FFCCFF">
                            <a:shade val="30000"/>
                            <a:satMod val="115000"/>
                          </a:srgbClr>
                        </a:gs>
                        <a:gs pos="50000">
                          <a:srgbClr val="FFCCFF">
                            <a:shade val="67500"/>
                            <a:satMod val="115000"/>
                          </a:srgbClr>
                        </a:gs>
                        <a:gs pos="100000">
                          <a:srgbClr val="FFCCFF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-22,1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FFCCFF">
                            <a:shade val="30000"/>
                            <a:satMod val="115000"/>
                          </a:srgbClr>
                        </a:gs>
                        <a:gs pos="50000">
                          <a:srgbClr val="FFCCFF">
                            <a:shade val="67500"/>
                            <a:satMod val="115000"/>
                          </a:srgbClr>
                        </a:gs>
                        <a:gs pos="100000">
                          <a:srgbClr val="FFCCFF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2 319 398,3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FFCCFF">
                            <a:shade val="30000"/>
                            <a:satMod val="115000"/>
                          </a:srgbClr>
                        </a:gs>
                        <a:gs pos="50000">
                          <a:srgbClr val="FFCCFF">
                            <a:shade val="67500"/>
                            <a:satMod val="115000"/>
                          </a:srgbClr>
                        </a:gs>
                        <a:gs pos="100000">
                          <a:srgbClr val="FFCCFF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2 295 639,6</a:t>
                      </a:r>
                      <a:endParaRPr lang="ru-RU" sz="14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FFCCFF">
                            <a:shade val="30000"/>
                            <a:satMod val="115000"/>
                          </a:srgbClr>
                        </a:gs>
                        <a:gs pos="50000">
                          <a:srgbClr val="FFCCFF">
                            <a:shade val="67500"/>
                            <a:satMod val="115000"/>
                          </a:srgbClr>
                        </a:gs>
                        <a:gs pos="100000">
                          <a:srgbClr val="FFCCFF">
                            <a:shade val="100000"/>
                            <a:satMod val="115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</a:tbl>
          </a:graphicData>
        </a:graphic>
      </p:graphicFrame>
      <p:pic>
        <p:nvPicPr>
          <p:cNvPr id="4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063552" y="188640"/>
            <a:ext cx="9145016" cy="338554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accent2">
                <a:lumMod val="20000"/>
                <a:lumOff val="80000"/>
              </a:schemeClr>
            </a:solidFill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Объем доходов бюджета на 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2026 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год и на плановый период 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2027 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2028 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годов, </a:t>
            </a:r>
            <a:r>
              <a:rPr lang="ru-RU" sz="1600" b="1" dirty="0">
                <a:solidFill>
                  <a:srgbClr val="0000FF"/>
                </a:solidFill>
                <a:latin typeface="Arial" pitchFamily="34" charset="0"/>
                <a:cs typeface="Times New Roman" pitchFamily="18" charset="0"/>
              </a:rPr>
              <a:t>тыс. руб.</a:t>
            </a:r>
            <a:endParaRPr lang="ru-RU" sz="16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10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="" xmlns:p14="http://schemas.microsoft.com/office/powerpoint/2010/main" val="1097920290"/>
              </p:ext>
            </p:extLst>
          </p:nvPr>
        </p:nvGraphicFramePr>
        <p:xfrm>
          <a:off x="2207568" y="214290"/>
          <a:ext cx="9839258" cy="64807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67608" y="188640"/>
            <a:ext cx="8568952" cy="707886"/>
          </a:xfrm>
          <a:prstGeom prst="rect">
            <a:avLst/>
          </a:prstGeom>
          <a:gradFill flip="none" rotWithShape="1">
            <a:gsLst>
              <a:gs pos="0">
                <a:schemeClr val="bg2">
                  <a:lumMod val="90000"/>
                  <a:shade val="30000"/>
                  <a:satMod val="115000"/>
                </a:schemeClr>
              </a:gs>
              <a:gs pos="50000">
                <a:schemeClr val="bg2">
                  <a:lumMod val="90000"/>
                  <a:shade val="67500"/>
                  <a:satMod val="115000"/>
                </a:schemeClr>
              </a:gs>
              <a:gs pos="100000">
                <a:schemeClr val="bg2">
                  <a:lumMod val="90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Trebuchet MS" pitchFamily="34" charset="0"/>
                <a:cs typeface="Times New Roman" pitchFamily="18" charset="0"/>
              </a:rPr>
              <a:t>Сравнительные показатели планируемых поступлений на 2026 год относительно показателей, утвержденных в 2025 году, тыс. руб.</a:t>
            </a:r>
            <a:endParaRPr lang="ru-RU" sz="2000" b="1" dirty="0">
              <a:solidFill>
                <a:srgbClr val="0000FF"/>
              </a:solidFill>
              <a:latin typeface="Trebuchet MS" pitchFamily="34" charset="0"/>
              <a:cs typeface="Times New Roman" pitchFamily="18" charset="0"/>
            </a:endParaRPr>
          </a:p>
        </p:txBody>
      </p:sp>
      <p:pic>
        <p:nvPicPr>
          <p:cNvPr id="6" name="Рисунок 5" descr="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37" name="Picture 1" descr="C:\Users\Пользователь\Desktop\МОЯ РАБОТА\Бюджет для граждан_2024\ИСПОЛНЕНИЕ\картинки\НДФЛ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35560" y="980729"/>
            <a:ext cx="1987199" cy="1178164"/>
          </a:xfrm>
          <a:prstGeom prst="rect">
            <a:avLst/>
          </a:prstGeom>
          <a:noFill/>
        </p:spPr>
      </p:pic>
      <p:pic>
        <p:nvPicPr>
          <p:cNvPr id="39938" name="Picture 2" descr="C:\Users\Пользователь\Desktop\МОЯ РАБОТА\Бюджет для граждан_2024\ИСПОЛНЕНИЕ\картинки\земельный налог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1344" y="2204864"/>
            <a:ext cx="2071254" cy="1157949"/>
          </a:xfrm>
          <a:prstGeom prst="rect">
            <a:avLst/>
          </a:prstGeom>
          <a:noFill/>
        </p:spPr>
      </p:pic>
      <p:pic>
        <p:nvPicPr>
          <p:cNvPr id="39939" name="Picture 3" descr="C:\Users\Пользователь\Desktop\МОЯ РАБОТА\Бюджет для граждан_2024\ИСПОЛНЕНИЕ\картинки\Налог на имущество ФЛ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9336" y="4869160"/>
            <a:ext cx="2160240" cy="1260140"/>
          </a:xfrm>
          <a:prstGeom prst="rect">
            <a:avLst/>
          </a:prstGeom>
          <a:noFill/>
        </p:spPr>
      </p:pic>
      <p:pic>
        <p:nvPicPr>
          <p:cNvPr id="39941" name="Picture 5" descr="https://razdole-r82.gosweb.gosuslugi.ru/netcat_files/generated/99/159/760x570/8/8ef1b78ef551488a260b0753c523292c.png?crop=0%3A0%3A0%3A0&amp;hash=7e1a53be3e615cde94d120dafe8e9ded&amp;resize_mode=0&amp;wm_m=0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75520" y="3429000"/>
            <a:ext cx="2016224" cy="1324795"/>
          </a:xfrm>
          <a:prstGeom prst="rect">
            <a:avLst/>
          </a:prstGeom>
          <a:noFill/>
        </p:spPr>
      </p:pic>
      <p:sp>
        <p:nvSpPr>
          <p:cNvPr id="39943" name="AutoShape 7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5" name="AutoShape 9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9947" name="AutoShape 11" descr="https://surregion.ru/media/resized/35XU9bBsMdvcFqmQ0qhmrxIqH-Is0RUQUMcgooU0DAQ/rs:fit:1024:768/aHR0cHM6Ly9zdXJy/ZWdpb24ucnUvbWVk/aWEvcHJvamVjdF9t/b18xNzMvYTgvMTUv/MzcvYjgvYjEvOTQv/YmdhMzItcnUtZXNo/bi5qcGc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9948" name="Picture 12" descr="C:\Users\Пользователь\Desktop\МОЯ РАБОТА\Бюджет для граждан_2024\ИСПОЛНЕНИЕ\картинки\единый сельскохозяйственный налог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423592" y="5445224"/>
            <a:ext cx="2235025" cy="1412776"/>
          </a:xfrm>
          <a:prstGeom prst="rect">
            <a:avLst/>
          </a:prstGeom>
          <a:noFill/>
        </p:spPr>
      </p:pic>
      <p:pic>
        <p:nvPicPr>
          <p:cNvPr id="39949" name="Picture 13" descr="C:\Users\Пользователь\Desktop\МОЯ РАБОТА\Бюджет для граждан_2024\ИСПОЛНЕНИЕ\картинки\акцизы на нефтепродукты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4799856" y="5445224"/>
            <a:ext cx="2016224" cy="1412776"/>
          </a:xfrm>
          <a:prstGeom prst="rect">
            <a:avLst/>
          </a:prstGeom>
          <a:noFill/>
        </p:spPr>
      </p:pic>
      <p:pic>
        <p:nvPicPr>
          <p:cNvPr id="14" name="Рисунок 13" descr="Picture background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212310045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 8"/>
          <p:cNvSpPr>
            <a:spLocks/>
          </p:cNvSpPr>
          <p:nvPr/>
        </p:nvSpPr>
        <p:spPr bwMode="auto">
          <a:xfrm>
            <a:off x="0" y="5517232"/>
            <a:ext cx="12192000" cy="1340768"/>
          </a:xfrm>
          <a:custGeom>
            <a:avLst/>
            <a:gdLst>
              <a:gd name="T0" fmla="*/ 0 w 74"/>
              <a:gd name="T1" fmla="*/ 66 h 169"/>
              <a:gd name="T2" fmla="*/ 0 w 74"/>
              <a:gd name="T3" fmla="*/ 169 h 169"/>
              <a:gd name="T4" fmla="*/ 74 w 74"/>
              <a:gd name="T5" fmla="*/ 169 h 169"/>
              <a:gd name="T6" fmla="*/ 74 w 74"/>
              <a:gd name="T7" fmla="*/ 0 h 169"/>
              <a:gd name="T8" fmla="*/ 0 w 74"/>
              <a:gd name="T9" fmla="*/ 66 h 1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4" h="169">
                <a:moveTo>
                  <a:pt x="0" y="66"/>
                </a:moveTo>
                <a:cubicBezTo>
                  <a:pt x="0" y="169"/>
                  <a:pt x="0" y="169"/>
                  <a:pt x="0" y="169"/>
                </a:cubicBezTo>
                <a:cubicBezTo>
                  <a:pt x="74" y="169"/>
                  <a:pt x="74" y="169"/>
                  <a:pt x="74" y="169"/>
                </a:cubicBezTo>
                <a:cubicBezTo>
                  <a:pt x="74" y="0"/>
                  <a:pt x="74" y="0"/>
                  <a:pt x="74" y="0"/>
                </a:cubicBezTo>
                <a:cubicBezTo>
                  <a:pt x="52" y="24"/>
                  <a:pt x="28" y="47"/>
                  <a:pt x="0" y="66"/>
                </a:cubicBezTo>
                <a:close/>
              </a:path>
            </a:pathLst>
          </a:custGeom>
          <a:solidFill>
            <a:srgbClr val="99CCFF"/>
          </a:solidFill>
          <a:ln>
            <a:noFill/>
          </a:ln>
          <a:extLst/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29" name="Овал 28"/>
          <p:cNvSpPr/>
          <p:nvPr/>
        </p:nvSpPr>
        <p:spPr>
          <a:xfrm>
            <a:off x="8760296" y="4365104"/>
            <a:ext cx="2664296" cy="1296144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4583832" y="4365104"/>
            <a:ext cx="2664296" cy="1296144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Овал 26"/>
          <p:cNvSpPr/>
          <p:nvPr/>
        </p:nvSpPr>
        <p:spPr>
          <a:xfrm>
            <a:off x="263352" y="4221088"/>
            <a:ext cx="2664296" cy="1296144"/>
          </a:xfrm>
          <a:prstGeom prst="ellipse">
            <a:avLst/>
          </a:prstGeom>
          <a:solidFill>
            <a:srgbClr val="00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Copyright Notice"/>
          <p:cNvSpPr>
            <a:spLocks/>
          </p:cNvSpPr>
          <p:nvPr/>
        </p:nvSpPr>
        <p:spPr bwMode="auto">
          <a:xfrm>
            <a:off x="3359696" y="116632"/>
            <a:ext cx="7704855" cy="988763"/>
          </a:xfrm>
          <a:prstGeom prst="rect">
            <a:avLst/>
          </a:prstGeom>
          <a:gradFill>
            <a:gsLst>
              <a:gs pos="0">
                <a:srgbClr val="99CC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6350" cap="flat" cmpd="sng" algn="ctr">
            <a:noFill/>
            <a:prstDash val="solid"/>
          </a:ln>
          <a:effectLst/>
          <a:extLst>
            <a:ext uri="{91240B29-F687-4F45-9708-019B960494DF}">
              <a14:hiddenLine xmlns="" xmlns:a14="http://schemas.microsoft.com/office/drawing/2010/main" w="635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2400" rIns="72000" bIns="32400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113A5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администраторы доходов бюджета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small" spc="0" normalizeH="0" baseline="0" noProof="0" dirty="0" smtClean="0">
                <a:ln>
                  <a:noFill/>
                </a:ln>
                <a:solidFill>
                  <a:srgbClr val="113A5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ru-RU" sz="2000" b="1" cap="small" dirty="0" smtClean="0">
                <a:solidFill>
                  <a:srgbClr val="113A59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городского поселения город Энгельс Энгельсского муниципального района Саратовской области</a:t>
            </a:r>
            <a:r>
              <a:rPr lang="ru-RU" sz="2000" b="1" spc="27" dirty="0" smtClean="0">
                <a:ln w="0"/>
                <a:solidFill>
                  <a:schemeClr val="bg1"/>
                </a:solidFill>
                <a:latin typeface="Microsoft YaHei" pitchFamily="34" charset="-122"/>
                <a:ea typeface="Microsoft YaHei" pitchFamily="34" charset="-122"/>
              </a:rPr>
              <a:t> </a:t>
            </a:r>
            <a:endParaRPr kumimoji="0" lang="en-US" sz="2000" b="1" i="0" u="none" strike="noStrike" kern="1200" cap="small" spc="0" normalizeH="0" baseline="0" noProof="0" dirty="0">
              <a:ln>
                <a:noFill/>
              </a:ln>
              <a:solidFill>
                <a:srgbClr val="113A5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6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3240360" y="1066091"/>
            <a:ext cx="840025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700" b="1" dirty="0" smtClean="0">
                <a:solidFill>
                  <a:schemeClr val="tx2">
                    <a:lumMod val="50000"/>
                  </a:schemeClr>
                </a:solidFill>
                <a:latin typeface="ArbatC" panose="02000505050000020003" pitchFamily="50" charset="-52"/>
              </a:rPr>
              <a:t>Администратор доходов </a:t>
            </a:r>
            <a:r>
              <a:rPr lang="ru-RU" sz="1700" dirty="0" smtClean="0">
                <a:solidFill>
                  <a:schemeClr val="tx2">
                    <a:lumMod val="50000"/>
                  </a:schemeClr>
                </a:solidFill>
                <a:latin typeface="ArbatC" panose="02000505050000020003" pitchFamily="50" charset="-52"/>
              </a:rPr>
              <a:t>- это орган государственной власти, а также местной администрации, который в соответствии с законодательством осуществляет контроль за правильностью исчисления, полнотой и своевременностью уплаты платежей, являющихся доходами бюджетов бюджетной системы РФ</a:t>
            </a:r>
            <a:endParaRPr lang="ru-RU" sz="1700" dirty="0">
              <a:solidFill>
                <a:schemeClr val="tx2">
                  <a:lumMod val="50000"/>
                </a:schemeClr>
              </a:solidFill>
              <a:latin typeface="ArbatC" panose="02000505050000020003" pitchFamily="50" charset="-52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1384" y="2204864"/>
            <a:ext cx="11377264" cy="646331"/>
          </a:xfrm>
          <a:prstGeom prst="rect">
            <a:avLst/>
          </a:prstGeom>
          <a:gradFill>
            <a:gsLst>
              <a:gs pos="0">
                <a:srgbClr val="99CC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Работа по наполнению бюджета в 2026 году  в части налоговых и неналоговых доходов </a:t>
            </a:r>
          </a:p>
          <a:p>
            <a:pPr algn="ctr"/>
            <a:r>
              <a:rPr lang="ru-RU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в сумме </a:t>
            </a:r>
            <a:r>
              <a:rPr lang="ru-RU" b="1" dirty="0" smtClean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1 329 087,0 тыс. руб. </a:t>
            </a:r>
            <a:r>
              <a:rPr lang="ru-RU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будет проводиться администраторами доходов:  </a:t>
            </a:r>
          </a:p>
        </p:txBody>
      </p:sp>
      <p:sp>
        <p:nvSpPr>
          <p:cNvPr id="15" name="TextBox 692"/>
          <p:cNvSpPr txBox="1"/>
          <p:nvPr/>
        </p:nvSpPr>
        <p:spPr bwMode="auto">
          <a:xfrm>
            <a:off x="-24680" y="3636313"/>
            <a:ext cx="353399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600" b="0" i="0" u="none" strike="noStrike" kern="1200" cap="none" spc="300" normalizeH="0" baseline="0" noProof="0" dirty="0" smtClean="0">
                <a:ln>
                  <a:noFill/>
                </a:ln>
                <a:solidFill>
                  <a:srgbClr val="6A2D97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Федеральная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600" b="0" i="0" u="none" strike="noStrike" kern="1200" cap="none" spc="300" normalizeH="0" baseline="0" noProof="0" dirty="0" smtClean="0">
                <a:ln>
                  <a:noFill/>
                </a:ln>
                <a:solidFill>
                  <a:srgbClr val="6A2D97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налоговая</a:t>
            </a:r>
            <a:r>
              <a:rPr kumimoji="0" lang="ru-RU" altLang="zh-CN" sz="1600" b="0" i="0" u="none" strike="noStrike" kern="1200" cap="none" spc="300" normalizeH="0" noProof="0" dirty="0" smtClean="0">
                <a:ln>
                  <a:noFill/>
                </a:ln>
                <a:solidFill>
                  <a:srgbClr val="6A2D97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 служба</a:t>
            </a:r>
            <a:endParaRPr kumimoji="0" lang="zh-CN" altLang="en-US" sz="1600" b="0" i="0" u="none" strike="noStrike" kern="1200" cap="none" spc="300" normalizeH="0" baseline="0" noProof="0" dirty="0">
              <a:ln>
                <a:noFill/>
              </a:ln>
              <a:solidFill>
                <a:srgbClr val="6A2D97"/>
              </a:solidFill>
              <a:effectLst/>
              <a:uLnTx/>
              <a:uFillTx/>
              <a:latin typeface="Magneto" panose="04030805050802020D02" pitchFamily="82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6" name="TextBox 692"/>
          <p:cNvSpPr txBox="1"/>
          <p:nvPr/>
        </p:nvSpPr>
        <p:spPr bwMode="auto">
          <a:xfrm>
            <a:off x="4151784" y="3534107"/>
            <a:ext cx="358840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1600" spc="300" dirty="0" smtClean="0">
                <a:solidFill>
                  <a:srgbClr val="6A2D97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Комитет по управлению имуществом, Комитет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1600" spc="300" dirty="0" smtClean="0">
                <a:solidFill>
                  <a:srgbClr val="6A2D97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 по земельным ресурсам</a:t>
            </a:r>
            <a:endParaRPr kumimoji="0" lang="zh-CN" altLang="en-US" sz="1600" b="0" i="0" u="none" strike="noStrike" kern="1200" cap="none" spc="300" normalizeH="0" baseline="0" noProof="0" dirty="0">
              <a:ln>
                <a:noFill/>
              </a:ln>
              <a:solidFill>
                <a:srgbClr val="6A2D97"/>
              </a:solidFill>
              <a:effectLst/>
              <a:uLnTx/>
              <a:uFillTx/>
              <a:latin typeface="Magneto" panose="04030805050802020D02" pitchFamily="82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7" name="TextBox 692"/>
          <p:cNvSpPr txBox="1"/>
          <p:nvPr/>
        </p:nvSpPr>
        <p:spPr bwMode="auto">
          <a:xfrm>
            <a:off x="8913967" y="3606115"/>
            <a:ext cx="243861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1600" b="0" i="0" u="none" strike="noStrike" kern="1200" cap="none" spc="300" normalizeH="0" baseline="0" noProof="0" dirty="0" smtClean="0">
                <a:ln>
                  <a:noFill/>
                </a:ln>
                <a:solidFill>
                  <a:srgbClr val="6A2D97"/>
                </a:solidFill>
                <a:effectLst/>
                <a:uLnTx/>
                <a:uFillTx/>
                <a:latin typeface="微软雅黑" pitchFamily="34" charset="-122"/>
                <a:ea typeface="微软雅黑" pitchFamily="34" charset="-122"/>
                <a:cs typeface="Arial" pitchFamily="34" charset="0"/>
              </a:rPr>
              <a:t>Иные органы местного самоуправления</a:t>
            </a:r>
            <a:endParaRPr kumimoji="0" lang="zh-CN" altLang="en-US" sz="1600" b="0" i="0" u="none" strike="noStrike" kern="1200" cap="none" spc="300" normalizeH="0" baseline="0" noProof="0" dirty="0">
              <a:ln>
                <a:noFill/>
              </a:ln>
              <a:solidFill>
                <a:srgbClr val="6A2D97"/>
              </a:solidFill>
              <a:effectLst/>
              <a:uLnTx/>
              <a:uFillTx/>
              <a:latin typeface="Magneto" panose="04030805050802020D02" pitchFamily="82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053252" y="5003884"/>
            <a:ext cx="1082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84,9%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19936" y="5003884"/>
            <a:ext cx="1082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13,6%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9696400" y="5075892"/>
            <a:ext cx="1082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1,5%</a:t>
            </a:r>
          </a:p>
        </p:txBody>
      </p:sp>
      <p:sp>
        <p:nvSpPr>
          <p:cNvPr id="22" name="TextBox 692"/>
          <p:cNvSpPr txBox="1"/>
          <p:nvPr/>
        </p:nvSpPr>
        <p:spPr bwMode="auto">
          <a:xfrm>
            <a:off x="551384" y="4530606"/>
            <a:ext cx="1991544" cy="33855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txBody>
          <a:bodyPr wrap="square">
            <a:spAutoFit/>
            <a:sp3d extrusionH="57150">
              <a:bevelT w="38100" h="38100" prst="relaxedInset"/>
            </a:sp3d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1600" b="1" spc="300" noProof="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1 128 966,0</a:t>
            </a:r>
            <a:endParaRPr kumimoji="0" lang="zh-CN" altLang="en-US" sz="1600" b="1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agneto" panose="04030805050802020D02" pitchFamily="82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3" name="TextBox 692"/>
          <p:cNvSpPr txBox="1"/>
          <p:nvPr/>
        </p:nvSpPr>
        <p:spPr bwMode="auto">
          <a:xfrm>
            <a:off x="9348330" y="4674622"/>
            <a:ext cx="1500198" cy="338554"/>
          </a:xfrm>
          <a:prstGeom prst="rect">
            <a:avLst/>
          </a:prstGeom>
          <a:solidFill>
            <a:srgbClr val="D6EBF4"/>
          </a:solidFill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1600" b="1" spc="300" noProof="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20 138,0</a:t>
            </a:r>
            <a:endParaRPr kumimoji="0" lang="zh-CN" altLang="en-US" sz="1600" b="1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agneto" panose="04030805050802020D02" pitchFamily="82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4" name="TextBox 692"/>
          <p:cNvSpPr txBox="1"/>
          <p:nvPr/>
        </p:nvSpPr>
        <p:spPr bwMode="auto">
          <a:xfrm>
            <a:off x="5015880" y="4602614"/>
            <a:ext cx="1800200" cy="338554"/>
          </a:xfrm>
          <a:prstGeom prst="rect">
            <a:avLst/>
          </a:prstGeom>
          <a:solidFill>
            <a:srgbClr val="D6EBF4"/>
          </a:solidFill>
        </p:spPr>
        <p:txBody>
          <a:bodyPr wrap="square">
            <a:spAutoFit/>
          </a:bodyPr>
          <a:lstStyle>
            <a:defPPr>
              <a:defRPr lang="zh-CN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altLang="zh-CN" sz="1600" b="1" spc="300" noProof="0" dirty="0" smtClean="0">
                <a:solidFill>
                  <a:srgbClr val="C00000"/>
                </a:solidFill>
                <a:latin typeface="微软雅黑" pitchFamily="34" charset="-122"/>
                <a:ea typeface="微软雅黑" pitchFamily="34" charset="-122"/>
                <a:cs typeface="Arial" pitchFamily="34" charset="0"/>
              </a:rPr>
              <a:t>179 983,0</a:t>
            </a:r>
            <a:endParaRPr kumimoji="0" lang="zh-CN" altLang="en-US" sz="1600" b="1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agneto" panose="04030805050802020D02" pitchFamily="82" charset="0"/>
              <a:ea typeface="微软雅黑" pitchFamily="34" charset="-122"/>
              <a:cs typeface="Arial" pitchFamily="34" charset="0"/>
            </a:endParaRPr>
          </a:p>
        </p:txBody>
      </p:sp>
      <p:sp>
        <p:nvSpPr>
          <p:cNvPr id="25" name="Стрелка вниз 24"/>
          <p:cNvSpPr/>
          <p:nvPr/>
        </p:nvSpPr>
        <p:spPr>
          <a:xfrm rot="2460000">
            <a:off x="2100373" y="3066091"/>
            <a:ext cx="484632" cy="732478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5663952" y="3068960"/>
            <a:ext cx="484632" cy="576064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Стрелка вниз 29"/>
          <p:cNvSpPr/>
          <p:nvPr/>
        </p:nvSpPr>
        <p:spPr>
          <a:xfrm rot="-2460000">
            <a:off x="9643688" y="3072643"/>
            <a:ext cx="484632" cy="679053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1" name="Рисунок 30" descr="C:\Users\Пользователь\Desktop\МОЯ РАБОТА\Бюджет для граждан 2025\Картинки\налоговая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5445224"/>
            <a:ext cx="2160240" cy="1412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C:\Users\Пользователь\Desktop\МОЯ РАБОТА\Бюджет для граждан 2025\Картинки\имущество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91744" y="5589240"/>
            <a:ext cx="1944216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C:\Users\Пользователь\Desktop\МОЯ РАБОТА\Бюджет для граждан 2025\Картинки\земельный комитет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35960" y="5589240"/>
            <a:ext cx="2088232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4" name="Рисунок 33" descr="C:\Users\Пользователь\Desktop\МОЯ РАБОТА\Бюджет для граждан 2025\Картинки\администрация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048328" y="5589240"/>
            <a:ext cx="2304256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" name="Рисунок 34" descr="Picture background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" name="Рисунок 35" descr="C:\Users\Пользователь\Desktop\МОЯ РАБОТА\Бюджет для граждан_2026\АКТУАЛЬНАЯ РЕДАКЦИЯ\1. Первоначальный по окончательному бюджету от 18.12.2025\Новые картинки\бычок 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23392" y="0"/>
            <a:ext cx="26642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Copyright Notice"/>
          <p:cNvSpPr>
            <a:spLocks noGrp="1"/>
          </p:cNvSpPr>
          <p:nvPr>
            <p:ph type="title"/>
          </p:nvPr>
        </p:nvSpPr>
        <p:spPr bwMode="auto">
          <a:xfrm>
            <a:off x="4223792" y="188640"/>
            <a:ext cx="6624736" cy="1062629"/>
          </a:xfrm>
          <a:prstGeom prst="rect">
            <a:avLst/>
          </a:prstGeom>
          <a:gradFill>
            <a:gsLst>
              <a:gs pos="0">
                <a:srgbClr val="99CCFF"/>
              </a:gs>
              <a:gs pos="39999">
                <a:srgbClr val="85C2FF"/>
              </a:gs>
              <a:gs pos="70000">
                <a:srgbClr val="C4D6EB"/>
              </a:gs>
              <a:gs pos="100000">
                <a:srgbClr val="FFEBFA"/>
              </a:gs>
            </a:gsLst>
            <a:lin ang="2700000" scaled="1"/>
          </a:gradFill>
          <a:ln w="6350" cap="flat" cmpd="sng" algn="ctr">
            <a:noFill/>
            <a:prstDash val="solid"/>
          </a:ln>
          <a:effectLst/>
          <a:extLst>
            <a:ext uri="{91240B29-F687-4F45-9708-019B960494DF}">
              <a14:hiddenLine xmlns="" xmlns:a14="http://schemas.microsoft.com/office/drawing/2010/main" w="6350" cap="flat" cmpd="sng" algn="ctr">
                <a:solidFill>
                  <a:srgbClr val="FFFFFF"/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72000" tIns="32400" rIns="72000" bIns="32400" rtlCol="0" anchor="t">
            <a:spAutoFit/>
          </a:bodyPr>
          <a:lstStyle/>
          <a:p>
            <a:pPr algn="ctr"/>
            <a:r>
              <a:rPr lang="ru-RU" sz="3600" dirty="0" smtClean="0">
                <a:solidFill>
                  <a:srgbClr val="002060"/>
                </a:solidFill>
              </a:rPr>
              <a:t>Безвозмездные поступления </a:t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600" dirty="0" smtClean="0">
                <a:solidFill>
                  <a:srgbClr val="C00000"/>
                </a:solidFill>
              </a:rPr>
              <a:t>на 2026 год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79" name="Текст 78"/>
          <p:cNvSpPr>
            <a:spLocks noGrp="1"/>
          </p:cNvSpPr>
          <p:nvPr>
            <p:ph type="body" idx="1"/>
          </p:nvPr>
        </p:nvSpPr>
        <p:spPr>
          <a:xfrm>
            <a:off x="191344" y="3861048"/>
            <a:ext cx="5616624" cy="1080120"/>
          </a:xfrm>
          <a:gradFill flip="none" rotWithShape="1">
            <a:gsLst>
              <a:gs pos="0">
                <a:schemeClr val="accent1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1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1">
                  <a:lumMod val="20000"/>
                  <a:lumOff val="80000"/>
                  <a:shade val="100000"/>
                  <a:satMod val="115000"/>
                </a:schemeClr>
              </a:gs>
            </a:gsLst>
            <a:lin ang="10800000" scaled="1"/>
            <a:tileRect/>
          </a:gradFill>
          <a:ln>
            <a:solidFill>
              <a:srgbClr val="FFCCCC"/>
            </a:solidFill>
          </a:ln>
        </p:spPr>
        <p:txBody>
          <a:bodyPr>
            <a:normAutofit/>
          </a:bodyPr>
          <a:lstStyle/>
          <a:p>
            <a:r>
              <a:rPr lang="ru-RU" sz="2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областного бюджета</a:t>
            </a:r>
            <a:r>
              <a:rPr lang="ru-RU" sz="2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предоставляются в форме субсидий в сумме </a:t>
            </a:r>
            <a:r>
              <a:rPr lang="ru-RU" sz="22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179 216,3 </a:t>
            </a:r>
            <a:r>
              <a:rPr lang="ru-RU" sz="22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</a:t>
            </a:r>
          </a:p>
        </p:txBody>
      </p:sp>
      <p:sp>
        <p:nvSpPr>
          <p:cNvPr id="82" name="Содержимое 81"/>
          <p:cNvSpPr>
            <a:spLocks noGrp="1"/>
          </p:cNvSpPr>
          <p:nvPr>
            <p:ph sz="half" idx="2"/>
          </p:nvPr>
        </p:nvSpPr>
        <p:spPr>
          <a:xfrm>
            <a:off x="4295800" y="1700809"/>
            <a:ext cx="7477265" cy="1872207"/>
          </a:xfr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FFCCCC"/>
            </a:solidFill>
          </a:ln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200" dirty="0" smtClean="0"/>
              <a:t> 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 </a:t>
            </a:r>
            <a:r>
              <a:rPr lang="ru-RU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 бюджета Энгельсского муниципального района Саратовской области </a:t>
            </a:r>
            <a:r>
              <a:rPr lang="ru-RU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предоставляются в форме:</a:t>
            </a:r>
          </a:p>
          <a:p>
            <a:pPr>
              <a:buNone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дотаций в сумме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17 994,3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руб.;</a:t>
            </a:r>
          </a:p>
          <a:p>
            <a:pPr>
              <a:buNone/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– прочих межбюджетных трансфертов в сумме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1 075 358,8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тыс. руб.</a:t>
            </a:r>
          </a:p>
        </p:txBody>
      </p:sp>
      <p:pic>
        <p:nvPicPr>
          <p:cNvPr id="10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Пользователь\Desktop\МОЯ РАБОТА\Бюджет для граждан 2025\Картинки\саратов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79976" y="3645024"/>
            <a:ext cx="576064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C:\Users\Пользователь\Desktop\МОЯ РАБОТА\Бюджет для граждан 2025\Картинки\бык_1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368" y="764704"/>
            <a:ext cx="3600400" cy="2952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3392" y="5105028"/>
            <a:ext cx="4680520" cy="1564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3019610246"/>
      </p:ext>
    </p:extLst>
  </p:cSld>
  <p:clrMapOvr>
    <a:masterClrMapping/>
  </p:clrMapOvr>
  <p:transition spd="slow">
    <p:diamond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783632" y="0"/>
            <a:ext cx="8496944" cy="2954655"/>
          </a:xfrm>
          <a:prstGeom prst="rect">
            <a:avLst/>
          </a:prstGeom>
          <a:gradFill flip="none" rotWithShape="1">
            <a:gsLst>
              <a:gs pos="0">
                <a:srgbClr val="FFCCCC">
                  <a:shade val="30000"/>
                  <a:satMod val="115000"/>
                </a:srgbClr>
              </a:gs>
              <a:gs pos="50000">
                <a:srgbClr val="FFCCCC">
                  <a:shade val="67500"/>
                  <a:satMod val="115000"/>
                </a:srgbClr>
              </a:gs>
              <a:gs pos="100000">
                <a:srgbClr val="FFCCCC">
                  <a:shade val="100000"/>
                  <a:satMod val="115000"/>
                </a:srgbClr>
              </a:gs>
            </a:gsLst>
            <a:lin ang="13500000" scaled="1"/>
            <a:tileRect/>
          </a:gradFill>
          <a:ln/>
          <a:effectLst>
            <a:outerShdw blurRad="50800" dist="25000" dir="5400000" rotWithShape="0">
              <a:schemeClr val="accent2">
                <a:shade val="30000"/>
                <a:satMod val="150000"/>
                <a:alpha val="38000"/>
              </a:schemeClr>
            </a:outerShdw>
            <a:softEdge rad="63500"/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i="1" u="sng" dirty="0">
                <a:solidFill>
                  <a:schemeClr val="tx2">
                    <a:lumMod val="50000"/>
                  </a:schemeClr>
                </a:solidFill>
                <a:latin typeface="ArbatC" panose="02000505050000020003" pitchFamily="50" charset="-52"/>
              </a:rPr>
              <a:t>Уважаемые </a:t>
            </a:r>
            <a:r>
              <a:rPr lang="ru-RU" sz="2200" b="1" i="1" u="sng" dirty="0" smtClean="0">
                <a:solidFill>
                  <a:schemeClr val="tx2">
                    <a:lumMod val="50000"/>
                  </a:schemeClr>
                </a:solidFill>
                <a:latin typeface="ArbatC" panose="02000505050000020003" pitchFamily="50" charset="-52"/>
              </a:rPr>
              <a:t>жители города Энгельса!</a:t>
            </a:r>
          </a:p>
          <a:p>
            <a:pPr indent="450000" algn="ctr"/>
            <a:r>
              <a:rPr lang="ru-RU" sz="1600" b="1" i="1" dirty="0" smtClean="0">
                <a:solidFill>
                  <a:srgbClr val="C00000"/>
                </a:solidFill>
                <a:latin typeface="Trebuchet MS" pitchFamily="34" charset="0"/>
                <a:ea typeface="Verdana" pitchFamily="34" charset="0"/>
                <a:cs typeface="Verdana" pitchFamily="34" charset="0"/>
              </a:rPr>
              <a:t>Бюджет для граждан</a:t>
            </a:r>
            <a:r>
              <a:rPr lang="ru-RU" sz="1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rebuchet MS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dirty="0" smtClean="0">
                <a:solidFill>
                  <a:srgbClr val="002060"/>
                </a:solidFill>
                <a:latin typeface="Trebuchet MS" pitchFamily="34" charset="0"/>
                <a:ea typeface="Verdana" pitchFamily="34" charset="0"/>
                <a:cs typeface="Verdana" pitchFamily="34" charset="0"/>
              </a:rPr>
              <a:t>является упрощенной версией главного финансового </a:t>
            </a:r>
          </a:p>
          <a:p>
            <a:pPr indent="450000" algn="ctr"/>
            <a:r>
              <a:rPr lang="ru-RU" sz="1600" dirty="0" smtClean="0">
                <a:solidFill>
                  <a:srgbClr val="002060"/>
                </a:solidFill>
                <a:latin typeface="Trebuchet MS" pitchFamily="34" charset="0"/>
                <a:ea typeface="Verdana" pitchFamily="34" charset="0"/>
                <a:cs typeface="Verdana" pitchFamily="34" charset="0"/>
              </a:rPr>
              <a:t>документа города и призван обеспечить понятное и доступное представление для граждан информации о бюджете городского поселения город Энгельс Энгельсского муниципального района Саратовской области. </a:t>
            </a:r>
          </a:p>
          <a:p>
            <a:pPr indent="450000" algn="ctr"/>
            <a:r>
              <a:rPr lang="ru-RU" sz="1600" dirty="0" smtClean="0">
                <a:solidFill>
                  <a:srgbClr val="002060"/>
                </a:solidFill>
                <a:latin typeface="Trebuchet MS" pitchFamily="34" charset="0"/>
              </a:rPr>
              <a:t>Эта информация позволяет каждому жителю самостоятельно разобраться, каким образом расходуются бюджетные средства, какие задачи решаются при помощи этих средств, и как бюджетная политика влияет на развитие города, на улучшение качества жизни населения. Бюджет для граждан нацелен на получение обратной связи от граждан, которым интересны современные проблемы финансов.</a:t>
            </a:r>
            <a:endParaRPr lang="ru-RU" sz="1600" dirty="0" smtClean="0">
              <a:solidFill>
                <a:srgbClr val="002060"/>
              </a:solidFill>
              <a:latin typeface="Trebuchet MS" pitchFamily="34" charset="0"/>
              <a:ea typeface="Verdana" pitchFamily="34" charset="0"/>
              <a:cs typeface="Verdana" pitchFamily="34" charset="0"/>
            </a:endParaRPr>
          </a:p>
          <a:p>
            <a:pPr algn="ctr"/>
            <a:endParaRPr lang="ru-RU" sz="2000" b="1" u="sng" dirty="0" smtClean="0">
              <a:solidFill>
                <a:schemeClr val="tx2">
                  <a:lumMod val="50000"/>
                </a:schemeClr>
              </a:solidFill>
              <a:latin typeface="ArbatC" panose="02000505050000020003" pitchFamily="50" charset="-52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415480" y="3284984"/>
            <a:ext cx="2832992" cy="3456384"/>
          </a:xfrm>
          <a:prstGeom prst="roundRect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88"/>
              </a:spcBef>
            </a:pPr>
            <a:r>
              <a:rPr lang="ru-RU" sz="1400" u="sng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400" b="1" i="1" u="sng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Цели создания:</a:t>
            </a:r>
          </a:p>
          <a:p>
            <a:pPr marL="12700">
              <a:spcBef>
                <a:spcPts val="88"/>
              </a:spcBef>
              <a:buFontTx/>
              <a:buChar char="-"/>
            </a:pPr>
            <a:r>
              <a:rPr lang="ru-RU" sz="1300" dirty="0" smtClean="0">
                <a:solidFill>
                  <a:srgbClr val="0000FF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300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повышение финансовой грамотности населения;</a:t>
            </a:r>
          </a:p>
          <a:p>
            <a:pPr marL="12700">
              <a:spcBef>
                <a:spcPts val="88"/>
              </a:spcBef>
              <a:buFontTx/>
              <a:buChar char="-"/>
            </a:pPr>
            <a:r>
              <a:rPr lang="ru-RU" sz="1300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раскрытие информации о бюджете городского поселения город Энгельс Энгельсского муниципального района Саратовской области и деятельности органов власти;</a:t>
            </a:r>
          </a:p>
          <a:p>
            <a:pPr marL="12700">
              <a:spcBef>
                <a:spcPts val="88"/>
              </a:spcBef>
              <a:buFontTx/>
              <a:buChar char="-"/>
            </a:pPr>
            <a:r>
              <a:rPr lang="ru-RU" sz="1300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площадка для взаимодействия власти и гражданина, общественный контроль.</a:t>
            </a:r>
            <a:endParaRPr lang="ru-RU" sz="1300" dirty="0">
              <a:solidFill>
                <a:srgbClr val="002060"/>
              </a:solidFill>
              <a:latin typeface="Century Gothic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760296" y="3284984"/>
            <a:ext cx="3168352" cy="345638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3500000" scaled="1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88"/>
              </a:spcBef>
            </a:pPr>
            <a:r>
              <a:rPr lang="ru-RU" sz="1400" b="1" i="1" u="sng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 Ожидаемые результаты:</a:t>
            </a:r>
          </a:p>
          <a:p>
            <a:pPr marL="0" lvl="1" indent="-107950">
              <a:spcBef>
                <a:spcPts val="163"/>
              </a:spcBef>
              <a:buFontTx/>
              <a:buChar char="-"/>
            </a:pPr>
            <a:r>
              <a:rPr lang="ru-RU" sz="1300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свободный доступ к информации о бюджете и деятельности органов власти;</a:t>
            </a:r>
          </a:p>
          <a:p>
            <a:pPr marL="0" lvl="1" indent="-107950">
              <a:spcBef>
                <a:spcPts val="163"/>
              </a:spcBef>
              <a:buFontTx/>
              <a:buChar char="-"/>
            </a:pPr>
            <a:r>
              <a:rPr lang="ru-RU" sz="1300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прозрачность  формирования и расходования бюджетных средств городского поселения город Энгельс Энгельсского муниципального района Саратовской области;</a:t>
            </a:r>
          </a:p>
          <a:p>
            <a:pPr marL="12700" lvl="1">
              <a:spcBef>
                <a:spcPts val="88"/>
              </a:spcBef>
              <a:buFontTx/>
              <a:buChar char="-"/>
            </a:pPr>
            <a:r>
              <a:rPr lang="ru-RU" sz="1300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повышение информированности общества и вовлечение граждан в диалог с органами власти.</a:t>
            </a:r>
            <a:endParaRPr lang="ru-RU" sz="13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 Gothic" pitchFamily="34" charset="0"/>
              <a:cs typeface="Tahoma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15880" y="3356992"/>
            <a:ext cx="2952328" cy="3312368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>
              <a:spcBef>
                <a:spcPts val="88"/>
              </a:spcBef>
            </a:pPr>
            <a:r>
              <a:rPr lang="ru-RU" sz="1400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 </a:t>
            </a:r>
            <a:r>
              <a:rPr lang="ru-RU" sz="1400" b="1" i="1" u="sng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Принципы реализации:</a:t>
            </a:r>
          </a:p>
          <a:p>
            <a:pPr marL="0" lvl="1" indent="-107950">
              <a:spcBef>
                <a:spcPts val="163"/>
              </a:spcBef>
              <a:buFontTx/>
              <a:buChar char="-"/>
            </a:pPr>
            <a:r>
              <a:rPr lang="ru-RU" sz="1300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доступность и понятность информации для широкого круга пользователей;</a:t>
            </a:r>
          </a:p>
          <a:p>
            <a:pPr marL="12700" lvl="1">
              <a:spcBef>
                <a:spcPts val="88"/>
              </a:spcBef>
              <a:buFontTx/>
              <a:buChar char="-"/>
            </a:pPr>
            <a:r>
              <a:rPr lang="ru-RU" sz="1300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предоставление сведений о бюджете в наглядном виде, ориентация на визуализацию данных;</a:t>
            </a:r>
          </a:p>
          <a:p>
            <a:pPr marL="12700" lvl="1">
              <a:spcBef>
                <a:spcPts val="88"/>
              </a:spcBef>
              <a:buFontTx/>
              <a:buChar char="-"/>
            </a:pPr>
            <a:r>
              <a:rPr lang="ru-RU" sz="1300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консолидация в единой точке всех основных сведений  о бюджете.</a:t>
            </a:r>
            <a:endParaRPr lang="ru-RU" sz="13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Century Gothic" pitchFamily="34" charset="0"/>
              <a:cs typeface="Tahoma" pitchFamily="34" charset="0"/>
            </a:endParaRPr>
          </a:p>
          <a:p>
            <a:pPr marL="12700">
              <a:spcBef>
                <a:spcPts val="88"/>
              </a:spcBef>
              <a:buFontTx/>
              <a:buChar char="-"/>
            </a:pPr>
            <a:endParaRPr lang="ru-RU" sz="1400" dirty="0">
              <a:solidFill>
                <a:srgbClr val="002060"/>
              </a:solidFill>
              <a:latin typeface="Century Gothic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9" name="Рисунок 27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8369" name="Picture 1" descr="C:\Users\Пользователь\Desktop\МОЯ РАБОТА\Бюджет для граждан_2026\АКТУАЛЬНАЯ РЕДАКЦИЯ\0. Первоначальный по проекту бюджета от 15.11.2025\Новые картинки 2026\бюджет для граждан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0"/>
            <a:ext cx="2185361" cy="2996952"/>
          </a:xfrm>
          <a:prstGeom prst="rect">
            <a:avLst/>
          </a:prstGeom>
          <a:noFill/>
        </p:spPr>
      </p:pic>
      <p:sp>
        <p:nvSpPr>
          <p:cNvPr id="12" name="Стрелка вправо 11"/>
          <p:cNvSpPr/>
          <p:nvPr/>
        </p:nvSpPr>
        <p:spPr>
          <a:xfrm>
            <a:off x="8112224" y="4581128"/>
            <a:ext cx="576064" cy="432048"/>
          </a:xfrm>
          <a:prstGeom prst="righ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4367808" y="4581128"/>
            <a:ext cx="576064" cy="432048"/>
          </a:xfrm>
          <a:prstGeom prst="rightArrow">
            <a:avLst/>
          </a:prstGeom>
          <a:solidFill>
            <a:srgbClr val="0000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Рисунок 10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http://www.beladm.ru/media/cache/38/02/3802ba4e127696d2e5d67dc1025ac07b.jpg"/>
          <p:cNvPicPr/>
          <p:nvPr/>
        </p:nvPicPr>
        <p:blipFill>
          <a:blip r:embed="rId3" cstate="print">
            <a:extLst/>
          </a:blip>
          <a:srcRect/>
          <a:stretch>
            <a:fillRect/>
          </a:stretch>
        </p:blipFill>
        <p:spPr bwMode="auto">
          <a:xfrm>
            <a:off x="46551" y="748239"/>
            <a:ext cx="2952328" cy="1456625"/>
          </a:xfrm>
          <a:prstGeom prst="rect">
            <a:avLst/>
          </a:prstGeom>
          <a:noFill/>
          <a:ln>
            <a:noFill/>
          </a:ln>
          <a:effectLst>
            <a:softEdge rad="76200"/>
          </a:effectLst>
        </p:spPr>
      </p:pic>
      <p:sp>
        <p:nvSpPr>
          <p:cNvPr id="9" name="TextBox 8"/>
          <p:cNvSpPr txBox="1"/>
          <p:nvPr/>
        </p:nvSpPr>
        <p:spPr>
          <a:xfrm>
            <a:off x="1199457" y="0"/>
            <a:ext cx="100091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729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spc="27" dirty="0" smtClean="0">
                <a:ln w="0"/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         </a:t>
            </a:r>
            <a:r>
              <a:rPr lang="ru-RU" sz="2200" b="1" spc="27" dirty="0" smtClean="0">
                <a:ln w="0"/>
                <a:solidFill>
                  <a:srgbClr val="6A2D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Расходная </a:t>
            </a:r>
            <a:r>
              <a:rPr lang="ru-RU" sz="2200" b="1" spc="27" dirty="0">
                <a:ln w="0"/>
                <a:solidFill>
                  <a:srgbClr val="6A2D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часть бюджета </a:t>
            </a:r>
            <a:r>
              <a:rPr lang="ru-RU" sz="2200" b="1" spc="27" dirty="0" smtClean="0">
                <a:ln w="0"/>
                <a:solidFill>
                  <a:srgbClr val="6A2D9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городского поселения город Энгельс Энгельсского муниципального района Саратовской области</a:t>
            </a:r>
            <a:endParaRPr lang="ru-RU" sz="2200" b="1" spc="27" dirty="0">
              <a:ln w="0"/>
              <a:solidFill>
                <a:srgbClr val="6A2D9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  <a:p>
            <a:pPr algn="ctr" defTabSz="3729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spc="27" dirty="0">
                <a:ln w="0"/>
                <a:solidFill>
                  <a:srgbClr val="44546A">
                    <a:lumMod val="75000"/>
                  </a:srgb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PT Astra Serif" panose="020A0703040505020204" pitchFamily="18" charset="-52"/>
              </a:rPr>
              <a:t>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9416" y="2276872"/>
            <a:ext cx="4373562" cy="36988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211D59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itchFamily="34" charset="0"/>
              </a:rPr>
              <a:t>ПРОГРАММНЫЕ</a:t>
            </a:r>
            <a:r>
              <a:rPr lang="ru-RU" b="1" i="1" dirty="0"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itchFamily="34" charset="0"/>
              </a:rPr>
              <a:t> </a:t>
            </a:r>
            <a:r>
              <a:rPr lang="ru-RU" b="1" i="1" dirty="0">
                <a:solidFill>
                  <a:srgbClr val="211D59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itchFamily="34" charset="0"/>
              </a:rPr>
              <a:t>РАСХОДЫ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248128" y="2276872"/>
            <a:ext cx="4321175" cy="369888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0" scaled="1"/>
            <a:tileRect/>
          </a:gradFill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i="1" dirty="0">
                <a:solidFill>
                  <a:srgbClr val="211D59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itchFamily="34" charset="0"/>
              </a:rPr>
              <a:t>ВНЕПРОГРАММНЫЕ</a:t>
            </a:r>
            <a:r>
              <a:rPr lang="ru-RU" b="1" i="1" dirty="0">
                <a:latin typeface="Trebuchet MS" pitchFamily="34" charset="0"/>
              </a:rPr>
              <a:t> </a:t>
            </a:r>
            <a:r>
              <a:rPr lang="ru-RU" b="1" i="1" dirty="0">
                <a:solidFill>
                  <a:srgbClr val="211D59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itchFamily="34" charset="0"/>
              </a:rPr>
              <a:t>РАСХОДЫ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15680" y="908720"/>
            <a:ext cx="8136904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just" defTabSz="3729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700" dirty="0" smtClean="0">
                <a:solidFill>
                  <a:srgbClr val="211D59"/>
                </a:solidFill>
                <a:latin typeface="Trebuchet MS" pitchFamily="34" charset="0"/>
              </a:rPr>
              <a:t>Расходы бюджета </a:t>
            </a:r>
            <a:r>
              <a:rPr lang="ru-RU" sz="1700" b="1" dirty="0" smtClean="0">
                <a:latin typeface="Trebuchet MS" pitchFamily="34" charset="0"/>
              </a:rPr>
              <a:t>на 2026 год </a:t>
            </a:r>
            <a:r>
              <a:rPr lang="ru-RU" sz="1700" dirty="0" smtClean="0">
                <a:solidFill>
                  <a:srgbClr val="211D59"/>
                </a:solidFill>
                <a:latin typeface="Trebuchet MS" pitchFamily="34" charset="0"/>
              </a:rPr>
              <a:t>составляют </a:t>
            </a:r>
            <a:r>
              <a:rPr lang="ru-RU" b="1" dirty="0" smtClean="0">
                <a:solidFill>
                  <a:srgbClr val="0000FF"/>
                </a:solidFill>
                <a:latin typeface="Trebuchet MS" pitchFamily="34" charset="0"/>
              </a:rPr>
              <a:t>2 764 740,0 </a:t>
            </a:r>
            <a:r>
              <a:rPr lang="ru-RU" sz="1700" b="1" dirty="0" smtClean="0">
                <a:solidFill>
                  <a:srgbClr val="211D59"/>
                </a:solidFill>
                <a:latin typeface="Trebuchet MS" pitchFamily="34" charset="0"/>
              </a:rPr>
              <a:t>тыс. руб. </a:t>
            </a:r>
            <a:r>
              <a:rPr lang="ru-RU" sz="1700" dirty="0" smtClean="0">
                <a:solidFill>
                  <a:srgbClr val="211D59"/>
                </a:solidFill>
                <a:latin typeface="Trebuchet MS" pitchFamily="34" charset="0"/>
              </a:rPr>
              <a:t>На </a:t>
            </a:r>
            <a:r>
              <a:rPr lang="ru-RU" sz="1700" dirty="0">
                <a:solidFill>
                  <a:srgbClr val="211D59"/>
                </a:solidFill>
                <a:latin typeface="Trebuchet MS" pitchFamily="34" charset="0"/>
              </a:rPr>
              <a:t>реализацию муниципальных </a:t>
            </a:r>
            <a:r>
              <a:rPr lang="ru-RU" sz="1700" dirty="0" smtClean="0">
                <a:solidFill>
                  <a:srgbClr val="211D59"/>
                </a:solidFill>
                <a:latin typeface="Trebuchet MS" pitchFamily="34" charset="0"/>
              </a:rPr>
              <a:t>программ </a:t>
            </a:r>
            <a:r>
              <a:rPr lang="ru-RU" sz="1700" b="1" dirty="0" smtClean="0">
                <a:latin typeface="Trebuchet MS" pitchFamily="34" charset="0"/>
              </a:rPr>
              <a:t>в 2026 </a:t>
            </a:r>
            <a:r>
              <a:rPr lang="ru-RU" sz="1700" dirty="0" smtClean="0">
                <a:solidFill>
                  <a:srgbClr val="211D59"/>
                </a:solidFill>
                <a:latin typeface="Trebuchet MS" pitchFamily="34" charset="0"/>
              </a:rPr>
              <a:t>году направлено </a:t>
            </a:r>
            <a:r>
              <a:rPr lang="ru-RU" b="1" dirty="0" smtClean="0">
                <a:solidFill>
                  <a:srgbClr val="0000FF"/>
                </a:solidFill>
                <a:latin typeface="Trebuchet MS" pitchFamily="34" charset="0"/>
              </a:rPr>
              <a:t>2 743 405,3 </a:t>
            </a:r>
            <a:r>
              <a:rPr lang="ru-RU" sz="1700" b="1" dirty="0" smtClean="0">
                <a:solidFill>
                  <a:srgbClr val="211D59"/>
                </a:solidFill>
                <a:latin typeface="Trebuchet MS" pitchFamily="34" charset="0"/>
              </a:rPr>
              <a:t>тыс</a:t>
            </a:r>
            <a:r>
              <a:rPr lang="ru-RU" sz="1700" b="1" dirty="0">
                <a:solidFill>
                  <a:srgbClr val="211D59"/>
                </a:solidFill>
                <a:latin typeface="Trebuchet MS" pitchFamily="34" charset="0"/>
              </a:rPr>
              <a:t>. руб. </a:t>
            </a:r>
            <a:r>
              <a:rPr lang="ru-RU" sz="1700" dirty="0" smtClean="0">
                <a:solidFill>
                  <a:srgbClr val="211D59"/>
                </a:solidFill>
                <a:latin typeface="Trebuchet MS" pitchFamily="34" charset="0"/>
              </a:rPr>
              <a:t>или  </a:t>
            </a:r>
            <a:r>
              <a:rPr lang="ru-RU" sz="1700" b="1" dirty="0" smtClean="0">
                <a:solidFill>
                  <a:srgbClr val="211D59"/>
                </a:solidFill>
                <a:latin typeface="Trebuchet MS" pitchFamily="34" charset="0"/>
              </a:rPr>
              <a:t>99,2 </a:t>
            </a:r>
            <a:r>
              <a:rPr lang="ru-RU" sz="1700" b="1" dirty="0">
                <a:solidFill>
                  <a:srgbClr val="211D59"/>
                </a:solidFill>
                <a:latin typeface="Trebuchet MS" pitchFamily="34" charset="0"/>
              </a:rPr>
              <a:t>%</a:t>
            </a:r>
            <a:r>
              <a:rPr lang="ru-RU" sz="1700" dirty="0">
                <a:solidFill>
                  <a:srgbClr val="211D59"/>
                </a:solidFill>
                <a:latin typeface="Trebuchet MS" pitchFamily="34" charset="0"/>
              </a:rPr>
              <a:t> </a:t>
            </a:r>
            <a:r>
              <a:rPr lang="ru-RU" sz="1700" dirty="0" smtClean="0">
                <a:solidFill>
                  <a:srgbClr val="211D59"/>
                </a:solidFill>
                <a:latin typeface="Trebuchet MS" pitchFamily="34" charset="0"/>
              </a:rPr>
              <a:t>от общего </a:t>
            </a:r>
            <a:r>
              <a:rPr lang="ru-RU" sz="1700" dirty="0">
                <a:solidFill>
                  <a:srgbClr val="211D59"/>
                </a:solidFill>
                <a:latin typeface="Trebuchet MS" pitchFamily="34" charset="0"/>
              </a:rPr>
              <a:t>объема расходов </a:t>
            </a:r>
            <a:r>
              <a:rPr lang="ru-RU" sz="1700" dirty="0" smtClean="0">
                <a:solidFill>
                  <a:srgbClr val="211D59"/>
                </a:solidFill>
                <a:latin typeface="Trebuchet MS" pitchFamily="34" charset="0"/>
              </a:rPr>
              <a:t>бюджета. Внепрограммные расходы запланированы в объеме </a:t>
            </a:r>
            <a:r>
              <a:rPr lang="ru-RU" b="1" dirty="0" smtClean="0">
                <a:solidFill>
                  <a:srgbClr val="0000FF"/>
                </a:solidFill>
                <a:latin typeface="Trebuchet MS" pitchFamily="34" charset="0"/>
              </a:rPr>
              <a:t>21 334,7 </a:t>
            </a:r>
            <a:r>
              <a:rPr lang="ru-RU" sz="1700" b="1" dirty="0" smtClean="0">
                <a:solidFill>
                  <a:srgbClr val="211D59"/>
                </a:solidFill>
                <a:latin typeface="Trebuchet MS" pitchFamily="34" charset="0"/>
              </a:rPr>
              <a:t>тыс</a:t>
            </a:r>
            <a:r>
              <a:rPr lang="ru-RU" sz="1700" b="1" dirty="0">
                <a:solidFill>
                  <a:srgbClr val="211D59"/>
                </a:solidFill>
                <a:latin typeface="Trebuchet MS" pitchFamily="34" charset="0"/>
              </a:rPr>
              <a:t>. руб</a:t>
            </a:r>
            <a:r>
              <a:rPr lang="ru-RU" sz="1700" b="1" dirty="0" smtClean="0">
                <a:solidFill>
                  <a:srgbClr val="211D59"/>
                </a:solidFill>
                <a:latin typeface="PT Astra Serif" panose="020A0703040505020204" pitchFamily="18" charset="-52"/>
              </a:rPr>
              <a:t>.</a:t>
            </a:r>
            <a:endParaRPr lang="ru-RU" sz="1700" b="1" spc="27" dirty="0">
              <a:ln w="0"/>
              <a:solidFill>
                <a:srgbClr val="211D59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PT Astra Serif" panose="020A0703040505020204" pitchFamily="18" charset="-52"/>
            </a:endParaRPr>
          </a:p>
        </p:txBody>
      </p:sp>
      <p:pic>
        <p:nvPicPr>
          <p:cNvPr id="4107" name="Рисунок 3" descr="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" name="Диаграмма 14"/>
          <p:cNvGraphicFramePr/>
          <p:nvPr/>
        </p:nvGraphicFramePr>
        <p:xfrm>
          <a:off x="263352" y="2708920"/>
          <a:ext cx="6336704" cy="41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12" name="Рисунок 11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6" name="Диаграмма 15"/>
          <p:cNvGraphicFramePr/>
          <p:nvPr/>
        </p:nvGraphicFramePr>
        <p:xfrm>
          <a:off x="6744072" y="2708920"/>
          <a:ext cx="5256584" cy="4149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279576" y="116632"/>
            <a:ext cx="8640960" cy="553998"/>
          </a:xfrm>
          <a:prstGeom prst="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lin ang="8100000" scaled="1"/>
            <a:tileRect/>
          </a:gra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000" b="1" dirty="0" smtClean="0">
                <a:solidFill>
                  <a:srgbClr val="211D59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itchFamily="34" charset="0"/>
                <a:ea typeface="+mj-ea"/>
                <a:cs typeface="+mj-cs"/>
              </a:rPr>
              <a:t>Главные распорядители средств бюджета</a:t>
            </a:r>
          </a:p>
        </p:txBody>
      </p:sp>
      <p:pic>
        <p:nvPicPr>
          <p:cNvPr id="6" name="Рисунок 5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3"/>
          <p:cNvSpPr>
            <a:spLocks noChangeArrowheads="1"/>
          </p:cNvSpPr>
          <p:nvPr/>
        </p:nvSpPr>
        <p:spPr bwMode="auto">
          <a:xfrm rot="10800000" flipV="1">
            <a:off x="407368" y="836712"/>
            <a:ext cx="11665694" cy="954107"/>
          </a:xfrm>
          <a:prstGeom prst="rect">
            <a:avLst/>
          </a:prstGeom>
          <a:solidFill>
            <a:schemeClr val="bg2"/>
          </a:soli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ru-RU" sz="1400" b="1" dirty="0" smtClean="0"/>
              <a:t>Главный распорядитель бюджетных средств </a:t>
            </a:r>
            <a:r>
              <a:rPr lang="ru-RU" sz="1400" dirty="0" smtClean="0"/>
              <a:t>- </a:t>
            </a:r>
            <a:r>
              <a:rPr lang="ru-RU" sz="1400" dirty="0" smtClean="0">
                <a:solidFill>
                  <a:srgbClr val="002060"/>
                </a:solidFill>
              </a:rPr>
              <a:t>орган государственной власти (государственный орган), орган управления государственным внебюджетным фондом, орган местного самоуправления, орган местной администрации, а также наиболее значимое учреждение науки, образования, культуры и здравоохранения, указанное в ведомственной структуре расходов бюджета, имеющие право распределять бюджетные ассигнования и лимиты бюджетных обязательств между подведомственными распорядителями и (или) получателями бюджетных средств</a:t>
            </a:r>
            <a:endParaRPr lang="ru-RU" sz="1400" dirty="0">
              <a:solidFill>
                <a:srgbClr val="002060"/>
              </a:solidFill>
            </a:endParaRPr>
          </a:p>
        </p:txBody>
      </p:sp>
      <p:pic>
        <p:nvPicPr>
          <p:cNvPr id="8" name="Рисунок 7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" name="Схема 8"/>
          <p:cNvGraphicFramePr/>
          <p:nvPr/>
        </p:nvGraphicFramePr>
        <p:xfrm>
          <a:off x="983432" y="1988840"/>
          <a:ext cx="11017224" cy="48691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 spd="slow">
    <p:diamond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35361" y="1587817"/>
          <a:ext cx="11405382" cy="5323099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665453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10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0259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7949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4104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8665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61704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(факт)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     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(факт)</a:t>
                      </a:r>
                      <a:endParaRPr lang="ru-RU" sz="11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 </a:t>
                      </a:r>
                    </a:p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 на 01.07.2026) </a:t>
                      </a:r>
                      <a:endParaRPr lang="ru-RU" sz="11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3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3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6199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7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spc="10" dirty="0" smtClean="0"/>
                        <a:t>      </a:t>
                      </a:r>
                      <a:r>
                        <a:rPr lang="ru-RU" sz="1200" b="1" spc="10" dirty="0" smtClean="0"/>
                        <a:t>Раздел</a:t>
                      </a:r>
                      <a:r>
                        <a:rPr lang="ru-RU" sz="1200" b="1" spc="10" baseline="0" dirty="0" smtClean="0"/>
                        <a:t> 01 - </a:t>
                      </a:r>
                      <a:r>
                        <a:rPr lang="ru-RU" sz="1200" b="1" dirty="0" smtClean="0"/>
                        <a:t>Общегосударственные</a:t>
                      </a:r>
                      <a:r>
                        <a:rPr lang="ru-RU" sz="1200" b="1" spc="-114" dirty="0" smtClean="0"/>
                        <a:t> </a:t>
                      </a:r>
                      <a:r>
                        <a:rPr lang="ru-RU" sz="1200" b="1" spc="-10" dirty="0" smtClean="0"/>
                        <a:t>вопросы</a:t>
                      </a:r>
                      <a:endParaRPr lang="ru-RU" sz="1200" b="1" spc="-10" dirty="0" smtClean="0">
                        <a:solidFill>
                          <a:srgbClr val="000066"/>
                        </a:solidFill>
                        <a:latin typeface="Century Gothic" pitchFamily="34" charset="0"/>
                        <a:cs typeface="Verdana"/>
                      </a:endParaRPr>
                    </a:p>
                  </a:txBody>
                  <a:tcPr marL="0" marR="0" marT="93345" marB="0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</a:t>
                      </a:r>
                      <a:r>
                        <a:rPr lang="ru-RU" sz="11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948,0</a:t>
                      </a:r>
                      <a:endParaRPr lang="ru-RU" sz="11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14 834,4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20 486,2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17 449,6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17 971,6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99839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7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   подраздел </a:t>
                      </a:r>
                      <a:r>
                        <a:rPr lang="ru-RU" sz="1100" b="1" dirty="0" smtClean="0"/>
                        <a:t>0104</a:t>
                      </a:r>
                      <a:r>
                        <a:rPr lang="ru-RU" sz="1100" dirty="0" smtClean="0"/>
                        <a:t> - Функционирование Правительства РФ, высших исполнительных органов государственной власти субъектов  РФ, местных администраций</a:t>
                      </a:r>
                      <a:endParaRPr lang="ru-RU" sz="1100" dirty="0" smtClean="0">
                        <a:solidFill>
                          <a:srgbClr val="000066"/>
                        </a:solidFill>
                        <a:latin typeface="Century Gothic" pitchFamily="34" charset="0"/>
                        <a:cs typeface="Verdana"/>
                      </a:endParaRPr>
                    </a:p>
                  </a:txBody>
                  <a:tcPr marL="0" marR="0" marT="93345" marB="0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4 194,5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9 360,2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11 927,0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12 375,5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12 841,9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31254">
                <a:tc>
                  <a:txBody>
                    <a:bodyPr/>
                    <a:lstStyle/>
                    <a:p>
                      <a:pPr marL="0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7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   подраздел </a:t>
                      </a:r>
                      <a:r>
                        <a:rPr lang="ru-RU" sz="1100" b="1" dirty="0" smtClean="0"/>
                        <a:t>0107</a:t>
                      </a:r>
                      <a:r>
                        <a:rPr lang="ru-RU" sz="1100" dirty="0" smtClean="0"/>
                        <a:t> - Обеспечение проведения выборов и референдумов</a:t>
                      </a:r>
                      <a:endParaRPr sz="1100" dirty="0">
                        <a:solidFill>
                          <a:srgbClr val="000066"/>
                        </a:solidFill>
                        <a:latin typeface="Century Gothic" pitchFamily="34" charset="0"/>
                        <a:cs typeface="Verdana"/>
                      </a:endParaRPr>
                    </a:p>
                  </a:txBody>
                  <a:tcPr marL="0" marR="0" marT="93980" marB="0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892,3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 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 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 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85658">
                <a:tc>
                  <a:txBody>
                    <a:bodyPr/>
                    <a:lstStyle/>
                    <a:p>
                      <a:pPr marL="635" marR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74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/>
                        <a:t>   подраздел </a:t>
                      </a:r>
                      <a:r>
                        <a:rPr lang="ru-RU" sz="1100" b="1" dirty="0" smtClean="0"/>
                        <a:t>0113</a:t>
                      </a:r>
                      <a:r>
                        <a:rPr lang="ru-RU" sz="1100" dirty="0" smtClean="0"/>
                        <a:t> -  Расходы по исполнению отдельных обязательств</a:t>
                      </a:r>
                      <a:endParaRPr lang="ru-RU" sz="1100" dirty="0" smtClean="0">
                        <a:solidFill>
                          <a:srgbClr val="000066"/>
                        </a:solidFill>
                        <a:latin typeface="Century Gothic" pitchFamily="34" charset="0"/>
                        <a:cs typeface="Verdana"/>
                      </a:endParaRPr>
                    </a:p>
                  </a:txBody>
                  <a:tcPr marL="0" marR="0" marT="93980" marB="0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8 753,5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4 581,9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8 559,2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5 074,1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5 129,7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73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spc="1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Раздел 03 – Национальная безопасность и правоохранительная деятельность</a:t>
                      </a: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0,0</a:t>
                      </a:r>
                      <a:endParaRPr lang="ru-RU" sz="1100" b="1" dirty="0"/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73 858,2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</a:tr>
              <a:tr h="216024">
                <a:tc>
                  <a:txBody>
                    <a:bodyPr/>
                    <a:lstStyle/>
                    <a:p>
                      <a:pPr marL="0" algn="l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подраздел </a:t>
                      </a: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0310 </a:t>
                      </a: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Защита населения и территории от чрезвычайных ситуаций природного и техногенного характера, пожарная безопасность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73 858,2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 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 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21619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     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="1" dirty="0" smtClean="0"/>
                        <a:t>Раздел 04 - Национальная экономика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400" b="1" dirty="0" smtClean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1 114 617,1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/>
                        <a:t>1 260 112,0</a:t>
                      </a:r>
                      <a:endParaRPr lang="ru-RU" sz="1100" b="1" dirty="0"/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1 341 389,5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1 184 169,9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1 233 410,0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91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/>
                        <a:t>0405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smtClean="0"/>
                        <a:t> - Сельское </a:t>
                      </a:r>
                      <a:r>
                        <a:rPr lang="ru-RU" sz="1100" dirty="0"/>
                        <a:t>хозяйство и рыболовство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590,4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0,0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 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 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</a:t>
                      </a:r>
                      <a:r>
                        <a:rPr lang="ru-RU" sz="1100" b="1" dirty="0"/>
                        <a:t> 0408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smtClean="0"/>
                        <a:t> - Транспорт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46 359,0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60 198,8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61 278,9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 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 smtClean="0"/>
                        <a:t>0409</a:t>
                      </a:r>
                      <a:r>
                        <a:rPr lang="ru-RU" sz="1100" dirty="0" smtClean="0"/>
                        <a:t> -  </a:t>
                      </a:r>
                      <a:r>
                        <a:rPr lang="ru-RU" sz="1100" dirty="0"/>
                        <a:t>Дорожное хозяйство (дорожные фонды)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1 064 614,2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1 195 376,0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1 275 747,0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1 180 347,2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1 229 537,9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 smtClean="0"/>
                        <a:t>0412</a:t>
                      </a:r>
                      <a:r>
                        <a:rPr lang="ru-RU" sz="1100" dirty="0" smtClean="0"/>
                        <a:t> -  </a:t>
                      </a:r>
                      <a:r>
                        <a:rPr lang="ru-RU" sz="1100" dirty="0"/>
                        <a:t>Другие вопросы в области национальной экономики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3 053,5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4 537,2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4 363,6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3 822,7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3 872,1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     </a:t>
                      </a:r>
                      <a:r>
                        <a:rPr lang="ru-RU" sz="1200" baseline="0" dirty="0" smtClean="0"/>
                        <a:t> </a:t>
                      </a:r>
                      <a:r>
                        <a:rPr lang="ru-RU" sz="1200" b="1" spc="10" dirty="0" smtClean="0"/>
                        <a:t>Раздел 05 - Жилищно-коммунальное хозяйство</a:t>
                      </a:r>
                      <a:endParaRPr lang="ru-RU" sz="1200" b="1" dirty="0" smtClean="0"/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928 925,1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1 428 329,2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598 708,8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416 909,2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276 650,6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 smtClean="0"/>
                        <a:t>0501</a:t>
                      </a:r>
                      <a:r>
                        <a:rPr lang="ru-RU" sz="1100" dirty="0" smtClean="0"/>
                        <a:t> -  </a:t>
                      </a:r>
                      <a:r>
                        <a:rPr lang="ru-RU" sz="1100" dirty="0"/>
                        <a:t>Жилищное хозяйство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31 178,1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24 227,3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25 016,0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15 219,5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15 219,5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</a:t>
                      </a:r>
                      <a:r>
                        <a:rPr lang="ru-RU" sz="1100" b="1" dirty="0"/>
                        <a:t> </a:t>
                      </a:r>
                      <a:r>
                        <a:rPr lang="ru-RU" sz="1100" b="1" dirty="0" smtClean="0"/>
                        <a:t>0502</a:t>
                      </a:r>
                      <a:r>
                        <a:rPr lang="ru-RU" sz="1100" dirty="0" smtClean="0"/>
                        <a:t> -  </a:t>
                      </a:r>
                      <a:r>
                        <a:rPr lang="ru-RU" sz="1100" dirty="0"/>
                        <a:t>Коммунальное хозяйство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379 278,7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245 761,5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149 790,4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150 000,0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 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 smtClean="0"/>
                        <a:t>0503</a:t>
                      </a:r>
                      <a:r>
                        <a:rPr lang="ru-RU" sz="1100" dirty="0" smtClean="0"/>
                        <a:t> -  </a:t>
                      </a:r>
                      <a:r>
                        <a:rPr lang="ru-RU" sz="1100" dirty="0"/>
                        <a:t>Благоустройство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516 667,7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1 154 448,3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423 902,4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251 689,7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261 431,1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/>
                        <a:t>0505 </a:t>
                      </a:r>
                      <a:r>
                        <a:rPr lang="ru-RU" sz="1100" dirty="0" smtClean="0"/>
                        <a:t> - Другие </a:t>
                      </a:r>
                      <a:r>
                        <a:rPr lang="ru-RU" sz="1100" dirty="0"/>
                        <a:t>вопросы в области жилищно-коммунального хозяйства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1 800,6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3 892,1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81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</a:tbl>
          </a:graphicData>
        </a:graphic>
      </p:graphicFrame>
      <p:sp>
        <p:nvSpPr>
          <p:cNvPr id="3" name="object 2"/>
          <p:cNvSpPr txBox="1">
            <a:spLocks/>
          </p:cNvSpPr>
          <p:nvPr/>
        </p:nvSpPr>
        <p:spPr>
          <a:xfrm>
            <a:off x="1415480" y="188640"/>
            <a:ext cx="9433048" cy="1005198"/>
          </a:xfrm>
          <a:prstGeom prst="rect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0" tIns="264846" rIns="0" bIns="0">
            <a:spAutoFit/>
          </a:bodyPr>
          <a:lstStyle/>
          <a:p>
            <a:pPr algn="ctr">
              <a:lnSpc>
                <a:spcPts val="3025"/>
              </a:lnSpc>
              <a:spcBef>
                <a:spcPts val="475"/>
              </a:spcBef>
              <a:defRPr/>
            </a:pPr>
            <a:r>
              <a:rPr lang="ru-RU" sz="2300" b="1" dirty="0">
                <a:solidFill>
                  <a:srgbClr val="000066"/>
                </a:solidFill>
                <a:latin typeface="Trebuchet MS" pitchFamily="34" charset="0"/>
              </a:rPr>
              <a:t>Сведения о расходах бюджета </a:t>
            </a:r>
            <a:r>
              <a:rPr lang="ru-RU" sz="2300" b="1" dirty="0" smtClean="0">
                <a:solidFill>
                  <a:srgbClr val="000066"/>
                </a:solidFill>
                <a:latin typeface="Trebuchet MS" pitchFamily="34" charset="0"/>
              </a:rPr>
              <a:t>по </a:t>
            </a:r>
            <a:r>
              <a:rPr lang="ru-RU" sz="2300" b="1" dirty="0">
                <a:solidFill>
                  <a:srgbClr val="000066"/>
                </a:solidFill>
                <a:latin typeface="Trebuchet MS" pitchFamily="34" charset="0"/>
              </a:rPr>
              <a:t>разделам и подразделам классификации расходов </a:t>
            </a:r>
            <a:r>
              <a:rPr lang="ru-RU" sz="2300" b="1" dirty="0" smtClean="0">
                <a:solidFill>
                  <a:srgbClr val="000066"/>
                </a:solidFill>
                <a:latin typeface="Trebuchet MS" pitchFamily="34" charset="0"/>
              </a:rPr>
              <a:t>бюджета, тыс. руб</a:t>
            </a:r>
            <a:r>
              <a:rPr lang="ru-RU" sz="2300" b="1" dirty="0">
                <a:solidFill>
                  <a:srgbClr val="000066"/>
                </a:solidFill>
                <a:latin typeface="PT Astra Serif" pitchFamily="18" charset="-52"/>
              </a:rPr>
              <a:t>.</a:t>
            </a:r>
          </a:p>
        </p:txBody>
      </p:sp>
      <p:pic>
        <p:nvPicPr>
          <p:cNvPr id="36955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51384" y="1136809"/>
          <a:ext cx="10972799" cy="5721191"/>
        </p:xfrm>
        <a:graphic>
          <a:graphicData uri="http://schemas.openxmlformats.org/drawingml/2006/table">
            <a:tbl>
              <a:tblPr firstRow="1" bandRow="1">
                <a:tableStyleId>{FABFCF23-3B69-468F-B69F-88F6DE6A72F2}</a:tableStyleId>
              </a:tblPr>
              <a:tblGrid>
                <a:gridCol w="579695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351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03517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0418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3517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6615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576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ru-RU" sz="1200" dirty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</a:endParaRPr>
                    </a:p>
                    <a:p>
                      <a:pPr algn="ctr" fontAlgn="t"/>
                      <a:r>
                        <a:rPr lang="ru-RU" sz="12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Наименование показателя</a:t>
                      </a:r>
                      <a:endParaRPr lang="ru-RU" sz="12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0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2024 год</a:t>
                      </a:r>
                    </a:p>
                    <a:p>
                      <a:pPr algn="ctr" fontAlgn="t"/>
                      <a:r>
                        <a:rPr lang="ru-RU" sz="14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(факт)</a:t>
                      </a:r>
                      <a:endParaRPr lang="ru-RU" sz="11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2025 год      </a:t>
                      </a:r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(факт)</a:t>
                      </a:r>
                      <a:endParaRPr lang="ru-RU" sz="11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2026 год </a:t>
                      </a:r>
                    </a:p>
                    <a:p>
                      <a:pPr algn="ctr" fontAlgn="t"/>
                      <a:r>
                        <a:rPr lang="ru-RU" sz="11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(план на 01.07.2026) </a:t>
                      </a:r>
                      <a:endParaRPr lang="ru-RU" sz="1100" b="1" i="0" u="none" strike="noStrike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0" marR="0" marT="41910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2027 </a:t>
                      </a:r>
                      <a:r>
                        <a:rPr lang="ru-RU" sz="13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300" b="1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2028 </a:t>
                      </a:r>
                      <a:r>
                        <a:rPr lang="ru-RU" sz="1300" b="1" u="none" strike="noStrike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  <a:endParaRPr lang="ru-RU" sz="1300" b="1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lin ang="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smtClean="0"/>
                        <a:t>     </a:t>
                      </a:r>
                      <a:r>
                        <a:rPr lang="ru-RU" sz="1200" b="1" kern="1200" spc="1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Раздел 06 –</a:t>
                      </a:r>
                      <a:r>
                        <a:rPr lang="ru-RU" sz="1200" b="1" kern="1200" spc="1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Охрана окружающей среды</a:t>
                      </a:r>
                      <a:endParaRPr lang="ru-RU" sz="1200" b="1" kern="1200" spc="1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0,0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15,0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подраздел 0603 - Охрана объектов растительного и животного мира и среды их обитания</a:t>
                      </a: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100" b="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0,0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15,0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1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1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</a:tr>
              <a:tr h="28803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smtClean="0"/>
                        <a:t>      Раздел 07 - Образование</a:t>
                      </a:r>
                      <a:endParaRPr lang="ru-RU" sz="1200" b="1" spc="10" dirty="0" smtClean="0">
                        <a:solidFill>
                          <a:srgbClr val="000066"/>
                        </a:solidFill>
                        <a:latin typeface="Century Gothic" pitchFamily="34" charset="0"/>
                        <a:ea typeface="+mn-ea"/>
                        <a:cs typeface="Verdana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23 335,6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46 982,7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33 527,8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31 520,8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31 710,5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2556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/>
                        <a:t>0707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smtClean="0"/>
                        <a:t> - Молодежная </a:t>
                      </a:r>
                      <a:r>
                        <a:rPr lang="ru-RU" sz="1100" dirty="0"/>
                        <a:t>политика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22 698,8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45 904,4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32 258,0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30 251,0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30 440,7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/>
                        <a:t>0709</a:t>
                      </a:r>
                      <a:r>
                        <a:rPr lang="ru-RU" sz="1100" dirty="0"/>
                        <a:t> </a:t>
                      </a:r>
                      <a:r>
                        <a:rPr lang="ru-RU" sz="1100" dirty="0" smtClean="0"/>
                        <a:t> - Другие </a:t>
                      </a:r>
                      <a:r>
                        <a:rPr lang="ru-RU" sz="1100" dirty="0"/>
                        <a:t>вопросы в области образования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636,8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1 078,3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1 269,8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1 269,8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ru-RU" sz="110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269,8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smtClean="0"/>
                        <a:t>      Раздел 08 -  Культура и кинематография</a:t>
                      </a:r>
                      <a:endParaRPr lang="ru-RU" sz="1200" b="1" spc="10" dirty="0" smtClean="0">
                        <a:solidFill>
                          <a:srgbClr val="000066"/>
                        </a:solidFill>
                        <a:latin typeface="Century Gothic" pitchFamily="34" charset="0"/>
                        <a:ea typeface="+mn-ea"/>
                        <a:cs typeface="Verdana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121 859,6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172 406,7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160 319,4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127 731,1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128 589,1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 smtClean="0"/>
                        <a:t>0801</a:t>
                      </a:r>
                      <a:r>
                        <a:rPr lang="ru-RU" sz="1100" dirty="0" smtClean="0"/>
                        <a:t> -  </a:t>
                      </a:r>
                      <a:r>
                        <a:rPr lang="ru-RU" sz="1100" dirty="0"/>
                        <a:t>Культура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121</a:t>
                      </a:r>
                      <a:r>
                        <a:rPr lang="ru-RU" sz="11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859,6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172 406,7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160 319,4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127 731,1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128 589,1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232415">
                <a:tc>
                  <a:txBody>
                    <a:bodyPr/>
                    <a:lstStyle/>
                    <a:p>
                      <a:pPr marL="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spc="10" dirty="0" smtClean="0"/>
                        <a:t>      Раздел 10 - Социальная политика</a:t>
                      </a:r>
                      <a:endParaRPr lang="ru-RU" sz="1200" b="1" spc="10" dirty="0" smtClean="0">
                        <a:solidFill>
                          <a:srgbClr val="000066"/>
                        </a:solidFill>
                        <a:latin typeface="Century Gothic" pitchFamily="34" charset="0"/>
                        <a:ea typeface="+mn-ea"/>
                        <a:cs typeface="Verdana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924,8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1 300,7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1 579,6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1 152,9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1 215,0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7164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подраздел </a:t>
                      </a:r>
                      <a:r>
                        <a:rPr lang="ru-RU" sz="1100" b="1" dirty="0" smtClean="0"/>
                        <a:t>1001</a:t>
                      </a:r>
                      <a:r>
                        <a:rPr lang="ru-RU" sz="1100" dirty="0" smtClean="0"/>
                        <a:t> -  Пенсионное обеспечение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924,8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1 016,7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1 079,6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1 152,9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1 215,0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smtClean="0"/>
                        <a:t>подраздел</a:t>
                      </a:r>
                      <a:r>
                        <a:rPr lang="ru-RU" sz="1100" b="1" dirty="0" smtClean="0"/>
                        <a:t> 1003</a:t>
                      </a:r>
                      <a:r>
                        <a:rPr lang="ru-RU" sz="1100" dirty="0" smtClean="0"/>
                        <a:t> -  Социальное обеспечение населения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284,0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500,0 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 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0,0 </a:t>
                      </a: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8491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      Раздел 11 - Физическая </a:t>
                      </a:r>
                      <a:r>
                        <a:rPr lang="ru-RU" sz="1200" b="1" dirty="0"/>
                        <a:t>культура и спорт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29 564,6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39 180,3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42 438,0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35 629,4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36 163,6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731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 smtClean="0"/>
                        <a:t>1101</a:t>
                      </a:r>
                      <a:r>
                        <a:rPr lang="ru-RU" sz="1100" dirty="0" smtClean="0"/>
                        <a:t> -  </a:t>
                      </a:r>
                      <a:r>
                        <a:rPr lang="ru-RU" sz="1100" dirty="0"/>
                        <a:t>Физическая культура 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29 564,6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39 180,3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42 438,0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35 629,4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36 163,6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3796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      Раздел 13 - </a:t>
                      </a:r>
                      <a:r>
                        <a:rPr lang="ru-RU" sz="1200" b="1" dirty="0"/>
                        <a:t>Обслуживание государственного </a:t>
                      </a:r>
                      <a:r>
                        <a:rPr lang="ru-RU" sz="1200" b="1" dirty="0" smtClean="0"/>
                        <a:t>(муниципального)</a:t>
                      </a:r>
                      <a:r>
                        <a:rPr lang="ru-RU" sz="1200" b="1" baseline="0" dirty="0" smtClean="0"/>
                        <a:t> </a:t>
                      </a:r>
                      <a:r>
                        <a:rPr lang="ru-RU" sz="1200" b="1" dirty="0" smtClean="0"/>
                        <a:t>долга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26 256,3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44 566,8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98 224,7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71 926,5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72 000,5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2660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 smtClean="0"/>
                        <a:t>1301</a:t>
                      </a:r>
                      <a:r>
                        <a:rPr lang="ru-RU" sz="1100" dirty="0" smtClean="0"/>
                        <a:t> -  Обслуживание </a:t>
                      </a:r>
                      <a:r>
                        <a:rPr lang="ru-RU" sz="1100" dirty="0"/>
                        <a:t>внутреннего государственного и муниципального долга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26 256,3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44 566,8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98 224,7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71 926,5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72 000,5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38919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/>
                        <a:t>      Раздел 14 - </a:t>
                      </a:r>
                      <a:r>
                        <a:rPr lang="ru-RU" sz="1200" b="1" dirty="0"/>
                        <a:t>Межбюджетные трансферты общего характера бюджетам бюджетной системы Российской Федерации</a:t>
                      </a:r>
                      <a:endParaRPr lang="ru-RU" sz="1200" b="1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497 533,0</a:t>
                      </a:r>
                      <a:endParaRPr lang="ru-RU" sz="11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1" kern="1200" dirty="0" smtClean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370 000,0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  394 192,8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  397 908,9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                       425 928,7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2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31033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/>
                        <a:t>подраздел </a:t>
                      </a:r>
                      <a:r>
                        <a:rPr lang="ru-RU" sz="1100" b="1" dirty="0" smtClean="0"/>
                        <a:t>1403</a:t>
                      </a:r>
                      <a:r>
                        <a:rPr lang="ru-RU" sz="1100" dirty="0" smtClean="0"/>
                        <a:t> -  </a:t>
                      </a:r>
                      <a:r>
                        <a:rPr lang="ru-RU" sz="1100" dirty="0"/>
                        <a:t>Прочие межбюджетные трансферты общего характера</a:t>
                      </a:r>
                      <a:endParaRPr lang="ru-RU" sz="1100" dirty="0">
                        <a:solidFill>
                          <a:srgbClr val="000066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497 533,0</a:t>
                      </a:r>
                      <a:endParaRPr lang="ru-RU" sz="11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370 000,0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394 192,8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397908,9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425 928,7</a:t>
                      </a:r>
                      <a:endParaRPr lang="ru-RU" sz="11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solidFill>
                            <a:schemeClr val="tx1"/>
                          </a:solidFill>
                          <a:latin typeface="+mn-lt"/>
                          <a:ea typeface="Times New Roman"/>
                          <a:cs typeface="Times New Roman"/>
                        </a:rPr>
                        <a:t>Условно утвержденные расходы</a:t>
                      </a:r>
                      <a:endParaRPr lang="ru-RU" sz="1100" i="1" dirty="0">
                        <a:solidFill>
                          <a:schemeClr val="tx1"/>
                        </a:solidFill>
                        <a:latin typeface="+mn-lt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100" i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-</a:t>
                      </a:r>
                      <a:endParaRPr lang="ru-RU" sz="1100" i="1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b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ru-RU" sz="11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35 000,0</a:t>
                      </a:r>
                      <a:endParaRPr lang="ru-RU" sz="11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72 000,0</a:t>
                      </a:r>
                      <a:endParaRPr lang="ru-RU" sz="1100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rgbClr val="CCECFF">
                            <a:shade val="30000"/>
                            <a:satMod val="115000"/>
                          </a:srgbClr>
                        </a:gs>
                        <a:gs pos="50000">
                          <a:srgbClr val="CCECFF">
                            <a:shade val="67500"/>
                            <a:satMod val="115000"/>
                          </a:srgbClr>
                        </a:gs>
                        <a:gs pos="100000">
                          <a:srgbClr val="CCECFF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Итого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ctr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2 755 964,1</a:t>
                      </a:r>
                    </a:p>
                  </a:txBody>
                  <a:tcPr marL="9525" marR="9525" marT="9525" marB="0" anchor="ctr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Calibri" pitchFamily="34" charset="0"/>
                          <a:ea typeface="Times New Roman"/>
                          <a:cs typeface="Calibri" pitchFamily="34" charset="0"/>
                        </a:rPr>
                        <a:t>3 377 712,8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Calibri" pitchFamily="34" charset="0"/>
                        <a:ea typeface="Times New Roman"/>
                        <a:cs typeface="Calibri" pitchFamily="34" charset="0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2 764 740,0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2 319 398,3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2 295 639,6</a:t>
                      </a:r>
                      <a:endParaRPr lang="ru-RU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</a:tbl>
          </a:graphicData>
        </a:graphic>
      </p:graphicFrame>
      <p:pic>
        <p:nvPicPr>
          <p:cNvPr id="38041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bject 2"/>
          <p:cNvSpPr txBox="1">
            <a:spLocks/>
          </p:cNvSpPr>
          <p:nvPr/>
        </p:nvSpPr>
        <p:spPr>
          <a:xfrm>
            <a:off x="1343472" y="0"/>
            <a:ext cx="9505056" cy="1036874"/>
          </a:xfrm>
          <a:prstGeom prst="rect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txBody>
          <a:bodyPr wrap="square" lIns="0" tIns="264846" rIns="0" bIns="0">
            <a:spAutoFit/>
          </a:bodyPr>
          <a:lstStyle/>
          <a:p>
            <a:pPr algn="ctr">
              <a:lnSpc>
                <a:spcPts val="3025"/>
              </a:lnSpc>
              <a:spcBef>
                <a:spcPts val="475"/>
              </a:spcBef>
              <a:defRPr/>
            </a:pPr>
            <a:r>
              <a:rPr lang="ru-RU" sz="2300" b="1" dirty="0">
                <a:solidFill>
                  <a:srgbClr val="000066"/>
                </a:solidFill>
                <a:latin typeface="Trebuchet MS" pitchFamily="34" charset="0"/>
              </a:rPr>
              <a:t>Сведения о расходах бюджета </a:t>
            </a:r>
            <a:r>
              <a:rPr lang="ru-RU" sz="2300" b="1" dirty="0" smtClean="0">
                <a:solidFill>
                  <a:srgbClr val="000066"/>
                </a:solidFill>
                <a:latin typeface="Trebuchet MS" pitchFamily="34" charset="0"/>
              </a:rPr>
              <a:t>по </a:t>
            </a:r>
            <a:r>
              <a:rPr lang="ru-RU" sz="2300" b="1" dirty="0">
                <a:solidFill>
                  <a:srgbClr val="000066"/>
                </a:solidFill>
                <a:latin typeface="Trebuchet MS" pitchFamily="34" charset="0"/>
              </a:rPr>
              <a:t>разделам и подразделам классификации расходов </a:t>
            </a:r>
            <a:r>
              <a:rPr lang="ru-RU" sz="2300" b="1" dirty="0" smtClean="0">
                <a:solidFill>
                  <a:srgbClr val="000066"/>
                </a:solidFill>
                <a:latin typeface="Trebuchet MS" pitchFamily="34" charset="0"/>
              </a:rPr>
              <a:t>бюджета, тыс. руб</a:t>
            </a:r>
            <a:r>
              <a:rPr lang="ru-RU" sz="2300" b="1" dirty="0">
                <a:solidFill>
                  <a:srgbClr val="000066"/>
                </a:solidFill>
                <a:latin typeface="Trebuchet MS" pitchFamily="34" charset="0"/>
              </a:rPr>
              <a:t>.</a:t>
            </a:r>
          </a:p>
        </p:txBody>
      </p:sp>
      <p:pic>
        <p:nvPicPr>
          <p:cNvPr id="6" name="Рисунок 5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Заголовок 4"/>
          <p:cNvSpPr txBox="1">
            <a:spLocks/>
          </p:cNvSpPr>
          <p:nvPr/>
        </p:nvSpPr>
        <p:spPr>
          <a:xfrm>
            <a:off x="4151784" y="2708920"/>
            <a:ext cx="3413634" cy="1217866"/>
          </a:xfrm>
          <a:prstGeom prst="rect">
            <a:avLst/>
          </a:prstGeom>
          <a:gradFill flip="none" rotWithShape="1">
            <a:gsLst>
              <a:gs pos="0">
                <a:schemeClr val="accent5">
                  <a:satMod val="103000"/>
                  <a:lumMod val="102000"/>
                  <a:tint val="94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</a:schemeClr>
              </a:gs>
            </a:gsLst>
            <a:path path="circle">
              <a:fillToRect r="100000" b="100000"/>
            </a:path>
            <a:tileRect l="-100000" t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spc="38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2" name="Заголовок 4"/>
          <p:cNvSpPr txBox="1">
            <a:spLocks/>
          </p:cNvSpPr>
          <p:nvPr/>
        </p:nvSpPr>
        <p:spPr>
          <a:xfrm>
            <a:off x="335360" y="2708920"/>
            <a:ext cx="3266768" cy="1217866"/>
          </a:xfrm>
          <a:prstGeom prst="rect">
            <a:avLst/>
          </a:prstGeom>
          <a:gradFill flip="none" rotWithShape="1">
            <a:gsLst>
              <a:gs pos="0">
                <a:schemeClr val="accent5">
                  <a:satMod val="103000"/>
                  <a:lumMod val="102000"/>
                  <a:tint val="94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</a:scheme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spc="38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2" name="object 2"/>
          <p:cNvSpPr txBox="1">
            <a:spLocks/>
          </p:cNvSpPr>
          <p:nvPr/>
        </p:nvSpPr>
        <p:spPr>
          <a:xfrm>
            <a:off x="2063552" y="0"/>
            <a:ext cx="9361040" cy="1051570"/>
          </a:xfrm>
          <a:prstGeom prst="rect">
            <a:avLst/>
          </a:prstGeom>
        </p:spPr>
        <p:txBody>
          <a:bodyPr wrap="square" lIns="0" tIns="12700" rIns="0" bIns="0">
            <a:spAutoFit/>
          </a:bodyPr>
          <a:lstStyle/>
          <a:p>
            <a:pPr defTabSz="372986">
              <a:lnSpc>
                <a:spcPct val="90000"/>
              </a:lnSpc>
              <a:defRPr/>
            </a:pPr>
            <a:r>
              <a:rPr lang="ru-RU" sz="2450" b="1" i="1" dirty="0">
                <a:solidFill>
                  <a:srgbClr val="0000FF"/>
                </a:solidFill>
                <a:latin typeface="Trebuchet MS" pitchFamily="34" charset="0"/>
              </a:rPr>
              <a:t>Основные отраслевые направления расходов бюджета </a:t>
            </a:r>
            <a:r>
              <a:rPr lang="ru-RU" sz="2450" b="1" i="1" dirty="0" smtClean="0">
                <a:solidFill>
                  <a:srgbClr val="0000FF"/>
                </a:solidFill>
                <a:latin typeface="Trebuchet MS" pitchFamily="34" charset="0"/>
              </a:rPr>
              <a:t>городского поселения город </a:t>
            </a:r>
            <a:r>
              <a:rPr lang="ru-RU" sz="2450" b="1" i="1" dirty="0">
                <a:solidFill>
                  <a:srgbClr val="0000FF"/>
                </a:solidFill>
                <a:latin typeface="Trebuchet MS" pitchFamily="34" charset="0"/>
              </a:rPr>
              <a:t>Энгельс </a:t>
            </a:r>
            <a:r>
              <a:rPr lang="ru-RU" sz="2450" b="1" i="1" dirty="0" smtClean="0">
                <a:solidFill>
                  <a:srgbClr val="0000FF"/>
                </a:solidFill>
                <a:latin typeface="Trebuchet MS" pitchFamily="34" charset="0"/>
              </a:rPr>
              <a:t>Энгельсского муниципального района Саратовской области в 2026 </a:t>
            </a:r>
            <a:r>
              <a:rPr lang="ru-RU" sz="2450" b="1" i="1" dirty="0">
                <a:solidFill>
                  <a:srgbClr val="0000FF"/>
                </a:solidFill>
                <a:latin typeface="Trebuchet MS" pitchFamily="34" charset="0"/>
              </a:rPr>
              <a:t>году</a:t>
            </a:r>
          </a:p>
        </p:txBody>
      </p:sp>
      <p:sp>
        <p:nvSpPr>
          <p:cNvPr id="5126" name="object 18"/>
          <p:cNvSpPr txBox="1">
            <a:spLocks noChangeArrowheads="1"/>
          </p:cNvSpPr>
          <p:nvPr/>
        </p:nvSpPr>
        <p:spPr bwMode="auto">
          <a:xfrm>
            <a:off x="407368" y="2060848"/>
            <a:ext cx="3266728" cy="24814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Национальная экономика </a:t>
            </a:r>
          </a:p>
        </p:txBody>
      </p:sp>
      <p:sp>
        <p:nvSpPr>
          <p:cNvPr id="5127" name="object 18"/>
          <p:cNvSpPr txBox="1">
            <a:spLocks noChangeArrowheads="1"/>
          </p:cNvSpPr>
          <p:nvPr/>
        </p:nvSpPr>
        <p:spPr bwMode="auto">
          <a:xfrm>
            <a:off x="4079776" y="2060848"/>
            <a:ext cx="3465984" cy="24814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Жилищно-коммунальное хозяйство</a:t>
            </a:r>
          </a:p>
        </p:txBody>
      </p:sp>
      <p:sp>
        <p:nvSpPr>
          <p:cNvPr id="5133" name="TextBox 11"/>
          <p:cNvSpPr txBox="1">
            <a:spLocks noChangeArrowheads="1"/>
          </p:cNvSpPr>
          <p:nvPr/>
        </p:nvSpPr>
        <p:spPr bwMode="auto">
          <a:xfrm>
            <a:off x="407368" y="2852936"/>
            <a:ext cx="32403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Century Gothic" pitchFamily="34" charset="0"/>
              </a:rPr>
              <a:t>                     </a:t>
            </a:r>
            <a:r>
              <a:rPr lang="ru-RU" sz="1200" u="sng" dirty="0" smtClean="0">
                <a:latin typeface="Century Gothic" pitchFamily="34" charset="0"/>
              </a:rPr>
              <a:t> тыс</a:t>
            </a:r>
            <a:r>
              <a:rPr lang="ru-RU" sz="1200" u="sng" dirty="0">
                <a:latin typeface="Century Gothic" pitchFamily="34" charset="0"/>
              </a:rPr>
              <a:t>. </a:t>
            </a:r>
            <a:r>
              <a:rPr lang="ru-RU" sz="1200" u="sng" dirty="0" smtClean="0">
                <a:latin typeface="Century Gothic" pitchFamily="34" charset="0"/>
              </a:rPr>
              <a:t>руб. </a:t>
            </a:r>
            <a:r>
              <a:rPr lang="ru-RU" sz="1200" u="sng" dirty="0">
                <a:latin typeface="Century Gothic" pitchFamily="34" charset="0"/>
              </a:rPr>
              <a:t>или </a:t>
            </a:r>
            <a:r>
              <a:rPr lang="ru-RU" sz="1200" u="sng" dirty="0" smtClean="0">
                <a:latin typeface="Century Gothic" pitchFamily="34" charset="0"/>
              </a:rPr>
              <a:t>48,5 % </a:t>
            </a:r>
            <a:endParaRPr lang="ru-RU" sz="1200" u="sng" dirty="0">
              <a:latin typeface="Century Gothic" pitchFamily="34" charset="0"/>
            </a:endParaRPr>
          </a:p>
          <a:p>
            <a:pPr algn="ctr"/>
            <a:r>
              <a:rPr lang="ru-RU" sz="1200" u="sng" dirty="0">
                <a:latin typeface="Century Gothic" pitchFamily="34" charset="0"/>
              </a:rPr>
              <a:t>в общих расходах бюджета</a:t>
            </a:r>
            <a:r>
              <a:rPr lang="ru-RU" sz="1200" u="sng" dirty="0" smtClean="0">
                <a:latin typeface="Century Gothic" pitchFamily="34" charset="0"/>
              </a:rPr>
              <a:t>. </a:t>
            </a:r>
          </a:p>
          <a:p>
            <a:pPr algn="ctr"/>
            <a:r>
              <a:rPr lang="ru-RU" sz="1200" u="sng" dirty="0" smtClean="0">
                <a:latin typeface="Century Gothic" pitchFamily="34" charset="0"/>
              </a:rPr>
              <a:t>В программном формате 1 335 406,7 тыс. руб. или 99,6 % в расходах отрасли.</a:t>
            </a:r>
            <a:endParaRPr lang="ru-RU" dirty="0"/>
          </a:p>
        </p:txBody>
      </p:sp>
      <p:sp>
        <p:nvSpPr>
          <p:cNvPr id="5134" name="TextBox 12"/>
          <p:cNvSpPr txBox="1">
            <a:spLocks noChangeArrowheads="1"/>
          </p:cNvSpPr>
          <p:nvPr/>
        </p:nvSpPr>
        <p:spPr bwMode="auto">
          <a:xfrm>
            <a:off x="4079776" y="2780928"/>
            <a:ext cx="346598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1200" u="sng" dirty="0" smtClean="0">
                <a:latin typeface="Century Gothic" pitchFamily="34" charset="0"/>
              </a:rPr>
              <a:t>      тыс</a:t>
            </a:r>
            <a:r>
              <a:rPr lang="ru-RU" sz="1200" u="sng" dirty="0">
                <a:latin typeface="Century Gothic" pitchFamily="34" charset="0"/>
              </a:rPr>
              <a:t>. </a:t>
            </a:r>
            <a:r>
              <a:rPr lang="ru-RU" sz="1200" u="sng" dirty="0" smtClean="0">
                <a:latin typeface="Century Gothic" pitchFamily="34" charset="0"/>
              </a:rPr>
              <a:t>руб. </a:t>
            </a:r>
            <a:r>
              <a:rPr lang="ru-RU" sz="1200" u="sng" dirty="0">
                <a:latin typeface="Century Gothic" pitchFamily="34" charset="0"/>
              </a:rPr>
              <a:t>или </a:t>
            </a:r>
            <a:r>
              <a:rPr lang="ru-RU" sz="1200" u="sng" dirty="0" smtClean="0">
                <a:latin typeface="Century Gothic" pitchFamily="34" charset="0"/>
              </a:rPr>
              <a:t>21,7 % </a:t>
            </a:r>
            <a:endParaRPr lang="ru-RU" sz="1200" u="sng" dirty="0">
              <a:latin typeface="Century Gothic" pitchFamily="34" charset="0"/>
            </a:endParaRPr>
          </a:p>
          <a:p>
            <a:pPr algn="ctr"/>
            <a:r>
              <a:rPr lang="ru-RU" sz="1200" u="sng" dirty="0">
                <a:latin typeface="Century Gothic" pitchFamily="34" charset="0"/>
              </a:rPr>
              <a:t>в общих расходах бюджета</a:t>
            </a:r>
            <a:r>
              <a:rPr lang="ru-RU" sz="1200" u="sng" dirty="0" smtClean="0">
                <a:latin typeface="Century Gothic" pitchFamily="34" charset="0"/>
              </a:rPr>
              <a:t>. В программном формате </a:t>
            </a:r>
          </a:p>
          <a:p>
            <a:pPr algn="ctr"/>
            <a:r>
              <a:rPr lang="ru-RU" sz="1200" u="sng" dirty="0" smtClean="0">
                <a:latin typeface="Century Gothic" pitchFamily="34" charset="0"/>
              </a:rPr>
              <a:t>584 199,6 тыс. руб. или 97,6 % в расходах отрасли. </a:t>
            </a:r>
            <a:endParaRPr lang="ru-RU" dirty="0"/>
          </a:p>
        </p:txBody>
      </p:sp>
      <p:sp>
        <p:nvSpPr>
          <p:cNvPr id="14" name="object 11"/>
          <p:cNvSpPr txBox="1"/>
          <p:nvPr/>
        </p:nvSpPr>
        <p:spPr>
          <a:xfrm>
            <a:off x="407368" y="2852936"/>
            <a:ext cx="1008112" cy="2276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313193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42545" rIns="0" bIns="0">
            <a:spAutoFit/>
          </a:bodyPr>
          <a:lstStyle/>
          <a:p>
            <a:pPr marL="177165">
              <a:spcBef>
                <a:spcPts val="335"/>
              </a:spcBef>
              <a:defRPr/>
            </a:pPr>
            <a:r>
              <a:rPr lang="ru-RU" sz="1200" spc="-155" dirty="0" smtClean="0">
                <a:solidFill>
                  <a:srgbClr val="0D0D0D"/>
                </a:solidFill>
                <a:latin typeface="Verdana"/>
                <a:cs typeface="Verdana"/>
              </a:rPr>
              <a:t>1 341 389,5</a:t>
            </a:r>
            <a:endParaRPr sz="1200" dirty="0">
              <a:latin typeface="Verdana"/>
              <a:cs typeface="Verdana"/>
            </a:endParaRPr>
          </a:p>
        </p:txBody>
      </p:sp>
      <p:pic>
        <p:nvPicPr>
          <p:cNvPr id="5138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Стрелка вниз 18"/>
          <p:cNvSpPr/>
          <p:nvPr/>
        </p:nvSpPr>
        <p:spPr>
          <a:xfrm>
            <a:off x="1775520" y="2348880"/>
            <a:ext cx="432048" cy="264745"/>
          </a:xfrm>
          <a:prstGeom prst="downArrow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0" name="Стрелка вниз 19"/>
          <p:cNvSpPr/>
          <p:nvPr/>
        </p:nvSpPr>
        <p:spPr>
          <a:xfrm>
            <a:off x="5519936" y="2348880"/>
            <a:ext cx="432048" cy="264745"/>
          </a:xfrm>
          <a:prstGeom prst="downArrow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4" name="object 11"/>
          <p:cNvSpPr txBox="1"/>
          <p:nvPr/>
        </p:nvSpPr>
        <p:spPr>
          <a:xfrm>
            <a:off x="4295800" y="2780928"/>
            <a:ext cx="864096" cy="2276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313193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42545" rIns="0" bIns="0">
            <a:spAutoFit/>
          </a:bodyPr>
          <a:lstStyle/>
          <a:p>
            <a:pPr marL="177165">
              <a:spcBef>
                <a:spcPts val="335"/>
              </a:spcBef>
              <a:defRPr/>
            </a:pPr>
            <a:r>
              <a:rPr lang="ru-RU" sz="1200" spc="-155" dirty="0" smtClean="0">
                <a:solidFill>
                  <a:srgbClr val="0D0D0D"/>
                </a:solidFill>
                <a:latin typeface="Verdana"/>
                <a:cs typeface="Verdana"/>
              </a:rPr>
              <a:t>598 708,8</a:t>
            </a:r>
            <a:endParaRPr sz="1200" dirty="0">
              <a:latin typeface="Verdana"/>
              <a:cs typeface="Verdana"/>
            </a:endParaRPr>
          </a:p>
        </p:txBody>
      </p:sp>
      <p:sp>
        <p:nvSpPr>
          <p:cNvPr id="27" name="Стрелка вниз 26"/>
          <p:cNvSpPr/>
          <p:nvPr/>
        </p:nvSpPr>
        <p:spPr>
          <a:xfrm>
            <a:off x="1775520" y="4005064"/>
            <a:ext cx="432048" cy="264745"/>
          </a:xfrm>
          <a:prstGeom prst="downArrow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8" name="Стрелка вниз 27"/>
          <p:cNvSpPr/>
          <p:nvPr/>
        </p:nvSpPr>
        <p:spPr>
          <a:xfrm>
            <a:off x="5591944" y="4005064"/>
            <a:ext cx="432048" cy="264745"/>
          </a:xfrm>
          <a:prstGeom prst="downArrow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1" name="object 18"/>
          <p:cNvSpPr txBox="1">
            <a:spLocks noChangeArrowheads="1"/>
          </p:cNvSpPr>
          <p:nvPr/>
        </p:nvSpPr>
        <p:spPr bwMode="auto">
          <a:xfrm>
            <a:off x="7968208" y="2060848"/>
            <a:ext cx="3266728" cy="248144"/>
          </a:xfrm>
          <a:prstGeom prst="rect">
            <a:avLst/>
          </a:prstGeom>
          <a:solidFill>
            <a:schemeClr val="accent6">
              <a:lumMod val="75000"/>
            </a:schemeClr>
          </a:solidFill>
          <a:ln w="28575">
            <a:solidFill>
              <a:schemeClr val="bg1"/>
            </a:solidFill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Социальная сфера</a:t>
            </a:r>
            <a:endParaRPr lang="ru-RU" sz="1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5" name="Заголовок 4"/>
          <p:cNvSpPr txBox="1">
            <a:spLocks/>
          </p:cNvSpPr>
          <p:nvPr/>
        </p:nvSpPr>
        <p:spPr>
          <a:xfrm>
            <a:off x="7968208" y="2708920"/>
            <a:ext cx="3266768" cy="1216726"/>
          </a:xfrm>
          <a:prstGeom prst="rect">
            <a:avLst/>
          </a:prstGeom>
          <a:gradFill flip="none" rotWithShape="1">
            <a:gsLst>
              <a:gs pos="0">
                <a:schemeClr val="accent5">
                  <a:satMod val="103000"/>
                  <a:lumMod val="102000"/>
                  <a:tint val="94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</a:schemeClr>
              </a:gs>
            </a:gsLst>
            <a:lin ang="10800000" scaled="1"/>
            <a:tileRect/>
          </a:gradFill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endParaRPr lang="ru-RU" sz="1800" b="1" spc="38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36" name="TextBox 11"/>
          <p:cNvSpPr txBox="1">
            <a:spLocks noChangeArrowheads="1"/>
          </p:cNvSpPr>
          <p:nvPr/>
        </p:nvSpPr>
        <p:spPr bwMode="auto">
          <a:xfrm>
            <a:off x="7896200" y="2852936"/>
            <a:ext cx="32403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ru-RU" sz="1200" dirty="0" smtClean="0">
                <a:latin typeface="Century Gothic" pitchFamily="34" charset="0"/>
              </a:rPr>
              <a:t>                           </a:t>
            </a:r>
            <a:r>
              <a:rPr lang="ru-RU" sz="1200" u="sng" dirty="0" smtClean="0">
                <a:latin typeface="Century Gothic" pitchFamily="34" charset="0"/>
              </a:rPr>
              <a:t>тыс</a:t>
            </a:r>
            <a:r>
              <a:rPr lang="ru-RU" sz="1200" u="sng" dirty="0">
                <a:latin typeface="Century Gothic" pitchFamily="34" charset="0"/>
              </a:rPr>
              <a:t>. </a:t>
            </a:r>
            <a:r>
              <a:rPr lang="ru-RU" sz="1200" u="sng" dirty="0" smtClean="0">
                <a:latin typeface="Century Gothic" pitchFamily="34" charset="0"/>
              </a:rPr>
              <a:t>руб. </a:t>
            </a:r>
            <a:r>
              <a:rPr lang="ru-RU" sz="1200" u="sng" dirty="0">
                <a:latin typeface="Century Gothic" pitchFamily="34" charset="0"/>
              </a:rPr>
              <a:t>или </a:t>
            </a:r>
            <a:r>
              <a:rPr lang="ru-RU" sz="1200" u="sng" dirty="0" smtClean="0">
                <a:latin typeface="Century Gothic" pitchFamily="34" charset="0"/>
              </a:rPr>
              <a:t>8,5 % </a:t>
            </a:r>
            <a:endParaRPr lang="ru-RU" sz="1200" u="sng" dirty="0">
              <a:latin typeface="Century Gothic" pitchFamily="34" charset="0"/>
            </a:endParaRPr>
          </a:p>
          <a:p>
            <a:pPr algn="ctr"/>
            <a:r>
              <a:rPr lang="ru-RU" sz="1200" u="sng" dirty="0">
                <a:latin typeface="Century Gothic" pitchFamily="34" charset="0"/>
              </a:rPr>
              <a:t>в общих расходах бюджета</a:t>
            </a:r>
            <a:r>
              <a:rPr lang="ru-RU" sz="1200" u="sng" dirty="0" smtClean="0">
                <a:latin typeface="Century Gothic" pitchFamily="34" charset="0"/>
              </a:rPr>
              <a:t>. В программном формате </a:t>
            </a:r>
          </a:p>
          <a:p>
            <a:pPr algn="ctr"/>
            <a:r>
              <a:rPr lang="ru-RU" sz="1200" u="sng" dirty="0" smtClean="0">
                <a:latin typeface="Century Gothic" pitchFamily="34" charset="0"/>
              </a:rPr>
              <a:t>236 260,1 тыс. руб. или  99,9% в расходах отрасли.</a:t>
            </a:r>
            <a:endParaRPr lang="ru-RU" dirty="0"/>
          </a:p>
        </p:txBody>
      </p:sp>
      <p:sp>
        <p:nvSpPr>
          <p:cNvPr id="37" name="Стрелка вниз 36"/>
          <p:cNvSpPr/>
          <p:nvPr/>
        </p:nvSpPr>
        <p:spPr>
          <a:xfrm>
            <a:off x="9336360" y="2348880"/>
            <a:ext cx="432048" cy="264745"/>
          </a:xfrm>
          <a:prstGeom prst="downArrow">
            <a:avLst/>
          </a:prstGeom>
          <a:gradFill flip="none" rotWithShape="1">
            <a:gsLst>
              <a:gs pos="0">
                <a:srgbClr val="00B0F0">
                  <a:shade val="30000"/>
                  <a:satMod val="115000"/>
                </a:srgbClr>
              </a:gs>
              <a:gs pos="50000">
                <a:srgbClr val="00B0F0">
                  <a:shade val="67500"/>
                  <a:satMod val="115000"/>
                </a:srgbClr>
              </a:gs>
              <a:gs pos="100000">
                <a:srgbClr val="00B0F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8" name="Стрелка вниз 37"/>
          <p:cNvSpPr/>
          <p:nvPr/>
        </p:nvSpPr>
        <p:spPr>
          <a:xfrm>
            <a:off x="9336360" y="4005064"/>
            <a:ext cx="432048" cy="264745"/>
          </a:xfrm>
          <a:prstGeom prst="downArrow">
            <a:avLst/>
          </a:prstGeom>
          <a:gradFill flip="none" rotWithShape="1">
            <a:gsLst>
              <a:gs pos="0">
                <a:srgbClr val="7030A0">
                  <a:shade val="30000"/>
                  <a:satMod val="115000"/>
                </a:srgbClr>
              </a:gs>
              <a:gs pos="50000">
                <a:srgbClr val="7030A0">
                  <a:shade val="67500"/>
                  <a:satMod val="115000"/>
                </a:srgbClr>
              </a:gs>
              <a:gs pos="100000">
                <a:srgbClr val="7030A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9" name="object 11"/>
          <p:cNvSpPr txBox="1"/>
          <p:nvPr/>
        </p:nvSpPr>
        <p:spPr>
          <a:xfrm>
            <a:off x="8112224" y="2852936"/>
            <a:ext cx="1008112" cy="227626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rgbClr val="313193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lIns="0" tIns="42545" rIns="0" bIns="0">
            <a:spAutoFit/>
          </a:bodyPr>
          <a:lstStyle/>
          <a:p>
            <a:pPr marL="177165">
              <a:spcBef>
                <a:spcPts val="335"/>
              </a:spcBef>
              <a:defRPr/>
            </a:pPr>
            <a:r>
              <a:rPr lang="ru-RU" sz="1200" dirty="0" smtClean="0">
                <a:solidFill>
                  <a:schemeClr val="tx1"/>
                </a:solidFill>
                <a:latin typeface="Verdana"/>
                <a:cs typeface="Verdana"/>
              </a:rPr>
              <a:t>236 285,2</a:t>
            </a:r>
            <a:endParaRPr sz="1200" dirty="0">
              <a:solidFill>
                <a:schemeClr val="tx1"/>
              </a:solidFill>
              <a:latin typeface="Verdana"/>
              <a:cs typeface="Verdana"/>
            </a:endParaRPr>
          </a:p>
        </p:txBody>
      </p:sp>
      <p:graphicFrame>
        <p:nvGraphicFramePr>
          <p:cNvPr id="40" name="Диаграмма 39"/>
          <p:cNvGraphicFramePr/>
          <p:nvPr/>
        </p:nvGraphicFramePr>
        <p:xfrm>
          <a:off x="407368" y="4365104"/>
          <a:ext cx="324036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25" name="Диаграмма 24"/>
          <p:cNvGraphicFramePr/>
          <p:nvPr/>
        </p:nvGraphicFramePr>
        <p:xfrm>
          <a:off x="7968208" y="4365104"/>
          <a:ext cx="324036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6" name="Диаграмма 25"/>
          <p:cNvGraphicFramePr/>
          <p:nvPr/>
        </p:nvGraphicFramePr>
        <p:xfrm>
          <a:off x="4151784" y="4365104"/>
          <a:ext cx="3240360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29" name="Рисунок 28" descr="C:\Users\Пользователь\Downloads\i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487488" y="1196752"/>
            <a:ext cx="1584176" cy="8355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Picture background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871864" y="1196752"/>
            <a:ext cx="1656184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" name="Рисунок 31" descr="Picture background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16280" y="1124744"/>
            <a:ext cx="1806227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Picture background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646471802"/>
              </p:ext>
            </p:extLst>
          </p:nvPr>
        </p:nvGraphicFramePr>
        <p:xfrm>
          <a:off x="1415480" y="1124744"/>
          <a:ext cx="10776520" cy="331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2" name="Рисунок 3" descr="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" name="object 2"/>
          <p:cNvSpPr txBox="1">
            <a:spLocks/>
          </p:cNvSpPr>
          <p:nvPr/>
        </p:nvSpPr>
        <p:spPr>
          <a:xfrm>
            <a:off x="1919536" y="116632"/>
            <a:ext cx="6480720" cy="792088"/>
          </a:xfrm>
          <a:prstGeom prst="rect">
            <a:avLst/>
          </a:prstGeom>
          <a:gradFill flip="none" rotWithShape="1">
            <a:gsLst>
              <a:gs pos="0">
                <a:srgbClr val="99CCFF">
                  <a:shade val="30000"/>
                  <a:satMod val="115000"/>
                </a:srgbClr>
              </a:gs>
              <a:gs pos="50000">
                <a:srgbClr val="99CCFF">
                  <a:shade val="67500"/>
                  <a:satMod val="115000"/>
                </a:srgbClr>
              </a:gs>
              <a:gs pos="100000">
                <a:srgbClr val="99CCFF">
                  <a:shade val="100000"/>
                  <a:satMod val="115000"/>
                </a:srgbClr>
              </a:gs>
            </a:gsLst>
            <a:lin ang="18900000" scaled="1"/>
            <a:tileRect/>
          </a:gradFill>
        </p:spPr>
        <p:txBody>
          <a:bodyPr wrap="square" lIns="0" tIns="12700" rIns="0" bIns="0">
            <a:spAutoFit/>
          </a:bodyPr>
          <a:lstStyle/>
          <a:p>
            <a:pPr algn="ctr" defTabSz="372986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Структура расходов раздела </a:t>
            </a:r>
          </a:p>
          <a:p>
            <a:pPr algn="ctr" defTabSz="372986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+mn-lt"/>
              </a:rPr>
              <a:t>«Национальная экономика»  в 2026 году</a:t>
            </a:r>
            <a:endParaRPr lang="ru-RU" sz="2800" b="1" dirty="0">
              <a:solidFill>
                <a:srgbClr val="002060"/>
              </a:solidFill>
              <a:latin typeface="+mn-lt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5375920" y="1484784"/>
            <a:ext cx="432048" cy="288032"/>
          </a:xfrm>
          <a:prstGeom prst="downArrow">
            <a:avLst/>
          </a:prstGeom>
          <a:gradFill flip="none" rotWithShape="1">
            <a:gsLst>
              <a:gs pos="0">
                <a:srgbClr val="FF00FF">
                  <a:shade val="30000"/>
                  <a:satMod val="115000"/>
                </a:srgbClr>
              </a:gs>
              <a:gs pos="50000">
                <a:srgbClr val="FF00FF">
                  <a:shade val="67500"/>
                  <a:satMod val="115000"/>
                </a:srgbClr>
              </a:gs>
              <a:gs pos="100000">
                <a:srgbClr val="FF00FF">
                  <a:shade val="100000"/>
                  <a:satMod val="115000"/>
                </a:srgbClr>
              </a:gs>
            </a:gsLst>
            <a:lin ang="18900000" scaled="1"/>
            <a:tileRect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079776" y="980728"/>
            <a:ext cx="3096344" cy="43204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rgbClr val="0086EA">
                  <a:shade val="30000"/>
                  <a:satMod val="115000"/>
                </a:srgbClr>
              </a:gs>
              <a:gs pos="50000">
                <a:srgbClr val="0086EA">
                  <a:shade val="67500"/>
                  <a:satMod val="115000"/>
                </a:srgbClr>
              </a:gs>
              <a:gs pos="100000">
                <a:srgbClr val="0086EA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250"/>
              </a:spcBef>
            </a:pPr>
            <a:r>
              <a:rPr lang="ru-RU" b="1" dirty="0" smtClean="0">
                <a:solidFill>
                  <a:schemeClr val="bg1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1 341 389,5 тыс.руб.</a:t>
            </a:r>
            <a:endParaRPr lang="ru-RU" b="1" dirty="0">
              <a:solidFill>
                <a:schemeClr val="bg1"/>
              </a:solidFill>
              <a:latin typeface="Century Gothic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1" name="Рисунок 10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472264" y="0"/>
            <a:ext cx="280831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Пользователь\Desktop\МОЯ РАБОТА\Бюджет для граждан_2026\АКТУАЛЬНАЯ РЕДАКЦИЯ\0. Первоначальный по проекту бюджета от 15.11.2025\Новые картинки 2026\ремонт дорог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55440" y="3933056"/>
            <a:ext cx="3453770" cy="27275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Picture background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\\serverfin\Работа УФ\Бюджет 2025\4. Проект бюджета на 2025-2027 ОКОНЧАТЕЛЬНЫЙ\Презентация к докладу в Собрание\Рисунок1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328248" y="3933056"/>
            <a:ext cx="367240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Пользователь\Downloads\1447609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4943872" y="4365104"/>
            <a:ext cx="309634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584679805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="" xmlns:p14="http://schemas.microsoft.com/office/powerpoint/2010/main" val="646471802"/>
              </p:ext>
            </p:extLst>
          </p:nvPr>
        </p:nvGraphicFramePr>
        <p:xfrm>
          <a:off x="623392" y="1124744"/>
          <a:ext cx="11712624" cy="3960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3" name="Рисунок 3" descr="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1703512" y="0"/>
            <a:ext cx="7056784" cy="1176219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wrap="square" lIns="0" tIns="12700" rIns="0" bIns="0">
            <a:spAutoFit/>
          </a:bodyPr>
          <a:lstStyle/>
          <a:p>
            <a:pPr algn="ctr" defTabSz="372986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+mn-lt"/>
                <a:ea typeface="PMingLiU" pitchFamily="18" charset="-120"/>
                <a:cs typeface="Times New Roman" pitchFamily="18" charset="0"/>
              </a:rPr>
              <a:t>Структура расходов раздела  </a:t>
            </a:r>
          </a:p>
          <a:p>
            <a:pPr algn="ctr" defTabSz="372986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+mn-lt"/>
                <a:ea typeface="PMingLiU" pitchFamily="18" charset="-120"/>
                <a:cs typeface="Times New Roman" pitchFamily="18" charset="0"/>
              </a:rPr>
              <a:t>«Жилищно-коммунальное хозяйство» </a:t>
            </a:r>
          </a:p>
          <a:p>
            <a:pPr algn="ctr" defTabSz="372986">
              <a:lnSpc>
                <a:spcPct val="90000"/>
              </a:lnSpc>
              <a:defRPr/>
            </a:pPr>
            <a:r>
              <a:rPr lang="ru-RU" sz="2800" b="1" dirty="0" smtClean="0">
                <a:solidFill>
                  <a:srgbClr val="002060"/>
                </a:solidFill>
                <a:latin typeface="+mn-lt"/>
                <a:ea typeface="PMingLiU" pitchFamily="18" charset="-120"/>
                <a:cs typeface="Times New Roman" pitchFamily="18" charset="0"/>
              </a:rPr>
              <a:t>в 2026 году</a:t>
            </a:r>
            <a:endParaRPr lang="ru-RU" sz="2800" b="1" dirty="0">
              <a:solidFill>
                <a:srgbClr val="002060"/>
              </a:solidFill>
              <a:latin typeface="+mn-lt"/>
              <a:ea typeface="PMingLiU" pitchFamily="18" charset="-120"/>
              <a:cs typeface="Times New Roman" pitchFamily="18" charset="0"/>
            </a:endParaRPr>
          </a:p>
        </p:txBody>
      </p:sp>
      <p:sp>
        <p:nvSpPr>
          <p:cNvPr id="5" name="Стрелка вниз 4"/>
          <p:cNvSpPr/>
          <p:nvPr/>
        </p:nvSpPr>
        <p:spPr>
          <a:xfrm>
            <a:off x="6528048" y="1700808"/>
            <a:ext cx="432048" cy="288032"/>
          </a:xfrm>
          <a:prstGeom prst="downArrow">
            <a:avLst/>
          </a:prstGeom>
          <a:solidFill>
            <a:srgbClr val="00B0F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015880" y="1196752"/>
            <a:ext cx="3096344" cy="432048"/>
          </a:xfrm>
          <a:prstGeom prst="roundRect">
            <a:avLst>
              <a:gd name="adj" fmla="val 50000"/>
            </a:avLst>
          </a:prstGeom>
          <a:solidFill>
            <a:srgbClr val="00B050"/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700" algn="ctr">
              <a:spcBef>
                <a:spcPts val="1250"/>
              </a:spcBef>
            </a:pPr>
            <a:r>
              <a:rPr lang="ru-RU" b="1" dirty="0" smtClean="0">
                <a:solidFill>
                  <a:schemeClr val="bg1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598 708,8 тыс.руб.</a:t>
            </a:r>
            <a:endParaRPr lang="ru-RU" b="1" dirty="0">
              <a:solidFill>
                <a:schemeClr val="bg1"/>
              </a:solidFill>
              <a:latin typeface="Century Gothic" pitchFamily="34" charset="0"/>
              <a:ea typeface="Verdana" pitchFamily="34" charset="0"/>
              <a:cs typeface="Verdana" pitchFamily="34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="" xmlns:p14="http://schemas.microsoft.com/office/powerpoint/2010/main" val="646471802"/>
              </p:ext>
            </p:extLst>
          </p:nvPr>
        </p:nvGraphicFramePr>
        <p:xfrm>
          <a:off x="4367808" y="4265712"/>
          <a:ext cx="4896544" cy="25922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1" name="Рисунок 10" descr="C:\Users\Пользователь\Desktop\МОЯ РАБОТА\Бюджет для граждан 2025\Картинки\ЖКХ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60296" y="0"/>
            <a:ext cx="2495600" cy="1628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Пользователь\Downloads\9_hM2H_WJgTv8j-UTlyW0qgdTj-7SMC1VkhGkZ0jID5B5lqXzaq4KoeZutB7E-PO5_mGgB9nPNEhMJ1sa0VNnvuB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27448" y="4293096"/>
            <a:ext cx="295232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Пользователь\Downloads\2026-03-23_09-34-36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192344" y="4581128"/>
            <a:ext cx="288032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1199456" y="1916832"/>
          <a:ext cx="10729192" cy="1872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Диаграмма 3"/>
          <p:cNvGraphicFramePr/>
          <p:nvPr/>
        </p:nvGraphicFramePr>
        <p:xfrm>
          <a:off x="4007768" y="4639444"/>
          <a:ext cx="7920880" cy="22185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623392" y="3789040"/>
            <a:ext cx="11305256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 defTabSz="372986"/>
            <a:r>
              <a:rPr lang="ru-RU" b="1" dirty="0" smtClean="0">
                <a:solidFill>
                  <a:srgbClr val="002060"/>
                </a:solidFill>
              </a:rPr>
              <a:t>По разделу  «Культура, кинематография» в 2026 году расходы предусмотрены в объеме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160 319,4 </a:t>
            </a:r>
            <a:r>
              <a:rPr lang="ru-RU" b="1" dirty="0" smtClean="0">
                <a:solidFill>
                  <a:srgbClr val="002060"/>
                </a:solidFill>
              </a:rPr>
              <a:t>тыс. руб., </a:t>
            </a:r>
          </a:p>
          <a:p>
            <a:pPr algn="ctr" defTabSz="372986"/>
            <a:r>
              <a:rPr lang="ru-RU" b="1" dirty="0" smtClean="0">
                <a:solidFill>
                  <a:srgbClr val="002060"/>
                </a:solidFill>
              </a:rPr>
              <a:t>в том числе:</a:t>
            </a:r>
            <a:endParaRPr lang="ru-RU" b="1" spc="19" dirty="0">
              <a:ln w="0"/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791744" y="116632"/>
            <a:ext cx="4680520" cy="1015663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lin ang="8100000" scaled="1"/>
            <a:tileRect/>
          </a:gradFill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 defTabSz="372986"/>
            <a:r>
              <a:rPr lang="ru-RU" sz="2000" b="1" dirty="0" smtClean="0">
                <a:solidFill>
                  <a:srgbClr val="002060"/>
                </a:solidFill>
              </a:rPr>
              <a:t>По разделу «Образование» в 2026 году                                        расходы  предусмотрены в объеме                             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33 527,8 </a:t>
            </a:r>
            <a:r>
              <a:rPr lang="ru-RU" sz="2000" b="1" dirty="0" smtClean="0">
                <a:solidFill>
                  <a:srgbClr val="002060"/>
                </a:solidFill>
              </a:rPr>
              <a:t>тыс. руб., в том числе:</a:t>
            </a:r>
            <a:endParaRPr lang="ru-RU" sz="2000" b="1" spc="19" dirty="0">
              <a:ln w="0"/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pic>
        <p:nvPicPr>
          <p:cNvPr id="11" name="Рисунок 10" descr="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трелка вниз 11"/>
          <p:cNvSpPr/>
          <p:nvPr/>
        </p:nvSpPr>
        <p:spPr>
          <a:xfrm>
            <a:off x="6096000" y="1268760"/>
            <a:ext cx="288032" cy="360040"/>
          </a:xfrm>
          <a:prstGeom prst="downArrow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6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6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sp>
        <p:nvSpPr>
          <p:cNvPr id="15" name="Стрелка вниз 14"/>
          <p:cNvSpPr/>
          <p:nvPr/>
        </p:nvSpPr>
        <p:spPr>
          <a:xfrm>
            <a:off x="6312024" y="4509120"/>
            <a:ext cx="288032" cy="360040"/>
          </a:xfrm>
          <a:prstGeom prst="downArrow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pic>
        <p:nvPicPr>
          <p:cNvPr id="18" name="Рисунок 17" descr="C:\Users\Пользователь\Desktop\МОЯ РАБОТА\Бюджет для граждан_2024\ИСПОЛНЕНИЕ\картинки\культура и кино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91344" y="4653136"/>
            <a:ext cx="360040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Пользователь\Desktop\МОЯ РАБОТА\Бюджет для граждан_2026\АКТУАЛЬНАЯ РЕДАКЦИЯ\0. Первоначальный по проекту бюджета от 15.11.2025\Новые картинки 2026\книги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44272" y="116632"/>
            <a:ext cx="2664295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Picture background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3432" y="116632"/>
            <a:ext cx="2808312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Picture background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/>
          <p:nvPr/>
        </p:nvGraphicFramePr>
        <p:xfrm>
          <a:off x="526704" y="1556792"/>
          <a:ext cx="11665296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767408" y="116632"/>
            <a:ext cx="5112568" cy="1015663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 defTabSz="372986"/>
            <a:r>
              <a:rPr lang="ru-RU" sz="2000" b="1" dirty="0" smtClean="0">
                <a:solidFill>
                  <a:srgbClr val="002060"/>
                </a:solidFill>
              </a:rPr>
              <a:t>По разделу  «Физическая культура и спорт»                                        в 2026 году расходы предусмотрены </a:t>
            </a:r>
          </a:p>
          <a:p>
            <a:pPr algn="ctr" defTabSz="372986"/>
            <a:r>
              <a:rPr lang="ru-RU" sz="2000" b="1" dirty="0" smtClean="0">
                <a:solidFill>
                  <a:srgbClr val="002060"/>
                </a:solidFill>
              </a:rPr>
              <a:t>в объеме </a:t>
            </a:r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42 438,0 </a:t>
            </a:r>
            <a:r>
              <a:rPr lang="ru-RU" sz="2000" b="1" dirty="0" smtClean="0">
                <a:solidFill>
                  <a:srgbClr val="002060"/>
                </a:solidFill>
              </a:rPr>
              <a:t>тыс. руб., в том числе:</a:t>
            </a:r>
            <a:endParaRPr lang="ru-RU" sz="2000" b="1" spc="19" dirty="0">
              <a:ln w="0"/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623392" y="3645024"/>
            <a:ext cx="3672408" cy="1296144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6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6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6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>
              <a:spcBef>
                <a:spcPts val="125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По разделу «Общегосударственные вопросы» расходы предусмотрены в объеме            </a:t>
            </a:r>
            <a:r>
              <a:rPr lang="ru-RU" sz="1600" b="1" dirty="0" smtClean="0">
                <a:solidFill>
                  <a:srgbClr val="C0000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20 486,2 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тыс. руб.</a:t>
            </a:r>
            <a:endParaRPr lang="ru-RU" sz="1600" b="1" dirty="0">
              <a:solidFill>
                <a:srgbClr val="002060"/>
              </a:solidFill>
              <a:latin typeface="Century Gothic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23392" y="5157192"/>
            <a:ext cx="3672408" cy="1512168"/>
          </a:xfrm>
          <a:prstGeom prst="roundRect">
            <a:avLst>
              <a:gd name="adj" fmla="val 50000"/>
            </a:avLst>
          </a:prstGeom>
          <a:solidFill>
            <a:srgbClr val="CCCC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>
              <a:spcBef>
                <a:spcPts val="125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По разделу «Социальная политика» расходы предусмотрены в объеме              </a:t>
            </a:r>
            <a:r>
              <a:rPr lang="ru-RU" sz="1600" b="1" dirty="0" smtClean="0">
                <a:solidFill>
                  <a:srgbClr val="C0000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1 579,6 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тыс. руб.</a:t>
            </a:r>
            <a:endParaRPr lang="ru-RU" sz="1600" b="1" dirty="0">
              <a:solidFill>
                <a:srgbClr val="002060"/>
              </a:solidFill>
              <a:latin typeface="Century Gothic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367808" y="5157192"/>
            <a:ext cx="3672408" cy="151216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5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5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5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>
              <a:spcBef>
                <a:spcPts val="1250"/>
              </a:spcBef>
            </a:pPr>
            <a:r>
              <a:rPr lang="ru-RU" sz="1600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По разделу «Обслуживание государственного (муниципального)долга» расходы предусмотрены в объеме </a:t>
            </a:r>
            <a:r>
              <a:rPr lang="ru-RU" sz="1600" b="1" dirty="0" smtClean="0">
                <a:solidFill>
                  <a:srgbClr val="C0000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98 224,7 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тыс. руб.</a:t>
            </a:r>
            <a:endParaRPr lang="ru-RU" sz="1600" b="1" dirty="0">
              <a:solidFill>
                <a:srgbClr val="002060"/>
              </a:solidFill>
              <a:latin typeface="Century Gothic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112224" y="5085184"/>
            <a:ext cx="3960440" cy="1512168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>
              <a:spcBef>
                <a:spcPts val="125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По разделу «Межбюджетные трансферты общего характера бюджетам бюджетной системы Российской Федерации» расходы предусмотрены в объеме </a:t>
            </a:r>
            <a:r>
              <a:rPr lang="ru-RU" sz="1500" b="1" dirty="0" smtClean="0">
                <a:solidFill>
                  <a:srgbClr val="C0000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394 192,8 </a:t>
            </a:r>
            <a:r>
              <a:rPr lang="ru-RU" sz="15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тыс. руб.</a:t>
            </a:r>
            <a:endParaRPr lang="ru-RU" sz="1500" b="1" dirty="0">
              <a:solidFill>
                <a:srgbClr val="002060"/>
              </a:solidFill>
              <a:latin typeface="Century Gothic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3647728" y="1196752"/>
            <a:ext cx="360040" cy="360040"/>
          </a:xfrm>
          <a:prstGeom prst="downArrow">
            <a:avLst/>
          </a:prstGeom>
          <a:gradFill flip="none" rotWithShape="1">
            <a:gsLst>
              <a:gs pos="0">
                <a:srgbClr val="C00000">
                  <a:shade val="30000"/>
                  <a:satMod val="115000"/>
                </a:srgbClr>
              </a:gs>
              <a:gs pos="50000">
                <a:srgbClr val="C00000">
                  <a:shade val="67500"/>
                  <a:satMod val="115000"/>
                </a:srgbClr>
              </a:gs>
              <a:gs pos="100000">
                <a:srgbClr val="C0000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/>
          </a:p>
        </p:txBody>
      </p:sp>
      <p:pic>
        <p:nvPicPr>
          <p:cNvPr id="12" name="Рисунок 11" descr="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2" name="AutoShape 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Рисунок 15" descr="C:\Users\Пользователь\Desktop\МОЯ РАБОТА\Бюджет для граждан_2026\АКТУАЛЬНАЯ РЕДАКЦИЯ\0. Первоначальный по проекту бюджета от 15.11.2025\Новые картинки 2026\физкультура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0296" y="0"/>
            <a:ext cx="2520280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Пользователь\Desktop\МОЯ РАБОТА\Бюджет для граждан_2026\АКТУАЛЬНАЯ РЕДАКЦИЯ\0. Первоначальный по проекту бюджета от 15.11.2025\Новые картинки 2026\спорт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951984" y="0"/>
            <a:ext cx="2802260" cy="17728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Рисунок 19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Скругленный прямоугольник 13"/>
          <p:cNvSpPr/>
          <p:nvPr/>
        </p:nvSpPr>
        <p:spPr>
          <a:xfrm>
            <a:off x="4367808" y="3573016"/>
            <a:ext cx="3960440" cy="1368152"/>
          </a:xfrm>
          <a:prstGeom prst="roundRect">
            <a:avLst>
              <a:gd name="adj" fmla="val 50000"/>
            </a:avLst>
          </a:prstGeom>
          <a:gradFill flip="none" rotWithShape="1">
            <a:gsLst>
              <a:gs pos="0">
                <a:schemeClr val="accent4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4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4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>
              <a:spcBef>
                <a:spcPts val="1250"/>
              </a:spcBef>
            </a:pPr>
            <a:r>
              <a:rPr lang="ru-RU" sz="1500" b="1" dirty="0" smtClean="0">
                <a:solidFill>
                  <a:schemeClr val="bg1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5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По разделу «Национальная безопасность и правоохранительная деятельность» расходы предусмотрены в объеме              </a:t>
            </a:r>
            <a:r>
              <a:rPr lang="ru-RU" sz="1500" b="1" dirty="0" smtClean="0">
                <a:solidFill>
                  <a:srgbClr val="C0000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73 858,2 </a:t>
            </a:r>
            <a:r>
              <a:rPr lang="ru-RU" sz="15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тыс. руб.</a:t>
            </a:r>
            <a:endParaRPr lang="ru-RU" sz="1500" b="1" dirty="0">
              <a:solidFill>
                <a:srgbClr val="002060"/>
              </a:solidFill>
              <a:latin typeface="Century Gothic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8400256" y="3573016"/>
            <a:ext cx="3672408" cy="1368152"/>
          </a:xfrm>
          <a:prstGeom prst="roundRect">
            <a:avLst>
              <a:gd name="adj" fmla="val 50000"/>
            </a:avLst>
          </a:prstGeom>
          <a:solidFill>
            <a:srgbClr val="CCCCFF"/>
          </a:solidFill>
          <a:ln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002">
            <a:schemeClr val="lt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algn="ctr">
              <a:spcBef>
                <a:spcPts val="1250"/>
              </a:spcBef>
            </a:pPr>
            <a:r>
              <a:rPr lang="ru-RU" sz="1600" b="1" dirty="0" smtClean="0">
                <a:solidFill>
                  <a:schemeClr val="bg1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По разделу «Охрана окружающей среды» расходы предусмотрены в объеме </a:t>
            </a:r>
            <a:r>
              <a:rPr lang="ru-RU" sz="1600" b="1" dirty="0" smtClean="0">
                <a:solidFill>
                  <a:srgbClr val="C0000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15,0 </a:t>
            </a:r>
            <a:r>
              <a:rPr lang="ru-RU" sz="1600" b="1" dirty="0" smtClean="0">
                <a:solidFill>
                  <a:srgbClr val="002060"/>
                </a:solidFill>
                <a:latin typeface="Century Gothic" pitchFamily="34" charset="0"/>
                <a:ea typeface="Verdana" pitchFamily="34" charset="0"/>
                <a:cs typeface="Verdana" pitchFamily="34" charset="0"/>
              </a:rPr>
              <a:t>тыс. руб.</a:t>
            </a:r>
            <a:endParaRPr lang="ru-RU" sz="1600" b="1" dirty="0">
              <a:solidFill>
                <a:srgbClr val="002060"/>
              </a:solidFill>
              <a:latin typeface="Century Gothic" pitchFamily="34" charset="0"/>
              <a:ea typeface="Verdana" pitchFamily="34" charset="0"/>
              <a:cs typeface="Verdana" pitchFamily="34" charset="0"/>
            </a:endParaRPr>
          </a:p>
        </p:txBody>
      </p:sp>
    </p:spTree>
  </p:cSld>
  <p:clrMapOvr>
    <a:masterClrMapping/>
  </p:clrMapOvr>
  <p:transition spd="slow">
    <p:diamond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Муниципальные программы — Главная — Официальный сайт Муниципального  образования Алапаевско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3352" y="188640"/>
            <a:ext cx="3600400" cy="3384376"/>
          </a:xfrm>
          <a:prstGeom prst="rect">
            <a:avLst/>
          </a:prstGeom>
          <a:noFill/>
        </p:spPr>
      </p:pic>
      <p:pic>
        <p:nvPicPr>
          <p:cNvPr id="3" name="Picture 4" descr="Муниципальные программы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63351" y="3861047"/>
            <a:ext cx="3595899" cy="2880321"/>
          </a:xfrm>
          <a:prstGeom prst="rect">
            <a:avLst/>
          </a:prstGeom>
          <a:noFill/>
        </p:spPr>
      </p:pic>
      <p:graphicFrame>
        <p:nvGraphicFramePr>
          <p:cNvPr id="4" name="Диаграмма 3"/>
          <p:cNvGraphicFramePr/>
          <p:nvPr/>
        </p:nvGraphicFramePr>
        <p:xfrm>
          <a:off x="4295800" y="0"/>
          <a:ext cx="6840760" cy="685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6" name="Рисунок 5" descr="6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 descr="1645352095_1-abrakadabra-fun-p-prozrachnii-fon-dlya-prezentatsii-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2880" y="188640"/>
            <a:ext cx="11361792" cy="664371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199456" y="3356992"/>
            <a:ext cx="4680520" cy="116955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" algn="just">
              <a:spcBef>
                <a:spcPts val="100"/>
              </a:spcBef>
              <a:defRPr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Доходы бюджета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-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поступающие в бюджет денежные средства, за исключением средств, являющихся в соответствии с Бюджетным кодексом Российской Федерации источниками финансирования дефицита бюджета.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 rot="10800000" flipV="1">
            <a:off x="1559496" y="1124744"/>
            <a:ext cx="5761037" cy="738664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just"/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Бюджет </a:t>
            </a:r>
            <a:r>
              <a:rPr lang="ru-RU" sz="1400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-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форма образования и расходования денежных средств, предназначенных для финансового обеспечения задач и функций государства и местного самоуправления.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 rot="10800000" flipV="1">
            <a:off x="6312024" y="3356992"/>
            <a:ext cx="4896544" cy="116955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2540" algn="just">
              <a:spcBef>
                <a:spcPts val="100"/>
              </a:spcBef>
              <a:defRPr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Расходы бюджета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-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выплачиваемые из бюджета денежные средства, за исключением средств, являющихся в соответствии с Бюджетным кодексом Российской Федерации источниками финансирования дефицита бюджета.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1127448" y="4653136"/>
            <a:ext cx="2664296" cy="738664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79375" indent="-66675">
              <a:spcBef>
                <a:spcPts val="100"/>
              </a:spcBef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ru-RU" sz="1400" b="1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Профицит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бюджета </a:t>
            </a: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-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превышение доходов бюджета над его расходами. 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 rot="10800000" flipV="1">
            <a:off x="4079776" y="4653136"/>
            <a:ext cx="3096343" cy="738664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marL="38100">
              <a:spcBef>
                <a:spcPts val="100"/>
              </a:spcBef>
              <a:defRPr/>
            </a:pPr>
            <a:r>
              <a:rPr lang="ru-RU" sz="1400" b="1" dirty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Дефицит  бюджета -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превышение расходов бюджета над его доходами.    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pic>
        <p:nvPicPr>
          <p:cNvPr id="30741" name="Рисунок 3" descr="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Rectangle 7"/>
          <p:cNvSpPr>
            <a:spLocks noChangeArrowheads="1"/>
          </p:cNvSpPr>
          <p:nvPr/>
        </p:nvSpPr>
        <p:spPr bwMode="auto">
          <a:xfrm rot="10800000" flipV="1">
            <a:off x="1415480" y="5661248"/>
            <a:ext cx="4464495" cy="954107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3500000" scaled="1"/>
            <a:tileRect/>
          </a:gradFill>
          <a:ln>
            <a:headEnd/>
            <a:tailEnd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anchor="ctr">
            <a:spAutoFit/>
          </a:bodyPr>
          <a:lstStyle/>
          <a:p>
            <a:pPr algn="just">
              <a:spcBef>
                <a:spcPts val="100"/>
              </a:spcBef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Межбюджетные трансферты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–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средства, предоставляемые одним бюджетом бюджетной системы Российской Федерации другому бюджету бюджетной системы Российской Федерации.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1384" y="1988840"/>
            <a:ext cx="7272808" cy="116955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270" algn="just">
              <a:spcBef>
                <a:spcPts val="100"/>
              </a:spcBef>
              <a:defRPr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Бюджетная политика –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совокупность принимаемых решений, осуществляемых органами законодательной (представительной) и исполнительной власти мер, связанных с определением основных направлений развития бюджетных отношений и выработкой конкретных путей их использования в интересах граждан, общества и государства.</a:t>
            </a:r>
            <a:endParaRPr lang="ru-RU" sz="1400" dirty="0">
              <a:solidFill>
                <a:schemeClr val="accent1">
                  <a:lumMod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14" name="Заголовок 1"/>
          <p:cNvSpPr>
            <a:spLocks noGrp="1"/>
          </p:cNvSpPr>
          <p:nvPr>
            <p:ph type="title"/>
          </p:nvPr>
        </p:nvSpPr>
        <p:spPr>
          <a:xfrm>
            <a:off x="3215680" y="116632"/>
            <a:ext cx="5904656" cy="719807"/>
          </a:xfrm>
          <a:gradFill flip="none"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path path="circle">
              <a:fillToRect t="100000" r="100000"/>
            </a:path>
            <a:tileRect l="-100000" b="-100000"/>
          </a:gradFill>
          <a:effectLst>
            <a:glow rad="63500">
              <a:schemeClr val="accent4">
                <a:satMod val="175000"/>
                <a:alpha val="40000"/>
              </a:schemeClr>
            </a:glow>
            <a:outerShdw blurRad="50800" dist="25000" dir="5400000" rotWithShape="0">
              <a:schemeClr val="accent2">
                <a:shade val="30000"/>
                <a:satMod val="150000"/>
                <a:alpha val="38000"/>
              </a:scheme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 fontScale="90000"/>
          </a:bodyPr>
          <a:lstStyle/>
          <a:p>
            <a:pPr algn="ctr"/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ГЛОССАРИЙ</a:t>
            </a:r>
            <a:r>
              <a:rPr lang="ru-RU" sz="2400" b="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4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4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cs typeface="Tahoma" pitchFamily="34" charset="0"/>
              </a:rPr>
              <a:t>ОСНОВНЫХ ТЕРМИНОВ И ПОНЯТИЙ</a:t>
            </a:r>
            <a:endParaRPr lang="ru-RU" sz="2400" b="1" dirty="0">
              <a:solidFill>
                <a:schemeClr val="accent1">
                  <a:lumMod val="50000"/>
                </a:schemeClr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6" name="Рисунок 15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904312" y="1052736"/>
            <a:ext cx="230425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Пользователь\Desktop\МОЯ РАБОТА\Бюджет для граждан_2026\АКТУАЛЬНАЯ РЕДАКЦИЯ\0. Первоначальный по проекту бюджета от 15.11.2025\Новые картинки 2026\дефицит и профицит, сбалансированность.pn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824192" y="4653136"/>
            <a:ext cx="3960440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5400" dirty="0" smtClean="0"/>
              <a:t/>
            </a:r>
            <a:br>
              <a:rPr lang="ru-RU" sz="5400" dirty="0" smtClean="0"/>
            </a:br>
            <a:endParaRPr lang="ru-RU" sz="5400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6672064" y="908720"/>
            <a:ext cx="3096344" cy="108012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                                                                                                                                             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3.</a:t>
            </a:r>
            <a:r>
              <a:rPr lang="ru-RU" sz="1100" b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 Развитие физической культуры, спорта, молодежной политики муниципального образования город Энгельс Энгельсского муниципального района Саратовской области</a:t>
            </a:r>
            <a:endParaRPr lang="ru-RU" sz="1100" b="1" i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/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74 530,9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  <a:endParaRPr lang="ru-RU" sz="11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/>
            <a:endParaRPr lang="ru-RU" sz="1400" dirty="0" smtClean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63352" y="908720"/>
            <a:ext cx="3168352" cy="108012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1F497D">
                    <a:lumMod val="50000"/>
                  </a:srgbClr>
                </a:solidFill>
                <a:latin typeface="Arial Narrow" pitchFamily="34" charset="0"/>
              </a:rPr>
              <a:t>   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1.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Совершенствование системы оплаты труда работников отдельных муниципальных учреждений  муниципального образования город Энгельс Энгельсского муниципального района Саратовской области</a:t>
            </a:r>
          </a:p>
          <a:p>
            <a:pPr algn="ctr"/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61 180,5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  <a:endParaRPr lang="ru-RU" sz="11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/>
            <a:endParaRPr lang="ru-RU" sz="14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503712" y="908720"/>
            <a:ext cx="3096344" cy="108012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2.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 Развитие культуры на территории муниципального образования город Энгельс Энгельсского муниципального района               Саратовской области                                                                                  </a:t>
            </a:r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98 586,6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  <a:endParaRPr lang="ru-RU" sz="1100" b="1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95400" y="0"/>
            <a:ext cx="8136904" cy="792088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110000"/>
                  <a:satMod val="105000"/>
                  <a:tint val="67000"/>
                </a:schemeClr>
              </a:gs>
              <a:gs pos="50000">
                <a:schemeClr val="accent6">
                  <a:lumMod val="105000"/>
                  <a:satMod val="103000"/>
                  <a:tint val="73000"/>
                </a:schemeClr>
              </a:gs>
              <a:gs pos="100000">
                <a:schemeClr val="accent6">
                  <a:lumMod val="105000"/>
                  <a:satMod val="109000"/>
                  <a:tint val="81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300" b="1" i="1" dirty="0" smtClean="0">
                <a:solidFill>
                  <a:srgbClr val="1F497D">
                    <a:lumMod val="50000"/>
                  </a:srgbClr>
                </a:solidFill>
                <a:latin typeface="Arial Narrow" pitchFamily="34" charset="0"/>
                <a:cs typeface="Times New Roman" pitchFamily="18" charset="0"/>
              </a:rPr>
              <a:t>В бюджете на </a:t>
            </a:r>
            <a:r>
              <a:rPr lang="ru-RU" sz="2300" b="1" i="1" dirty="0" smtClean="0">
                <a:solidFill>
                  <a:srgbClr val="C00000"/>
                </a:solidFill>
                <a:latin typeface="Arial Narrow" pitchFamily="34" charset="0"/>
                <a:cs typeface="Times New Roman" pitchFamily="18" charset="0"/>
              </a:rPr>
              <a:t>2026 год </a:t>
            </a:r>
            <a:r>
              <a:rPr lang="ru-RU" sz="2300" b="1" i="1" dirty="0" smtClean="0">
                <a:solidFill>
                  <a:srgbClr val="1F497D">
                    <a:lumMod val="50000"/>
                  </a:srgbClr>
                </a:solidFill>
                <a:latin typeface="Arial Narrow" pitchFamily="34" charset="0"/>
                <a:cs typeface="Times New Roman" pitchFamily="18" charset="0"/>
              </a:rPr>
              <a:t>предусмотрены расходы на реализацию </a:t>
            </a:r>
          </a:p>
          <a:p>
            <a:pPr algn="ctr"/>
            <a:r>
              <a:rPr lang="ru-RU" sz="2300" b="1" i="1" dirty="0" smtClean="0">
                <a:solidFill>
                  <a:srgbClr val="7030A0"/>
                </a:solidFill>
                <a:latin typeface="Arial Narrow" pitchFamily="34" charset="0"/>
                <a:cs typeface="Times New Roman" pitchFamily="18" charset="0"/>
              </a:rPr>
              <a:t>14</a:t>
            </a:r>
            <a:r>
              <a:rPr lang="ru-RU" sz="2300" b="1" i="1" dirty="0" smtClean="0">
                <a:solidFill>
                  <a:srgbClr val="1F497D">
                    <a:lumMod val="50000"/>
                  </a:srgbClr>
                </a:solidFill>
                <a:latin typeface="Arial Narrow" pitchFamily="34" charset="0"/>
                <a:cs typeface="Times New Roman" pitchFamily="18" charset="0"/>
              </a:rPr>
              <a:t> муниципальных программ </a:t>
            </a:r>
            <a:endParaRPr lang="ru-RU" sz="2300" b="1" i="1" dirty="0">
              <a:solidFill>
                <a:srgbClr val="1F497D">
                  <a:lumMod val="50000"/>
                </a:srgbClr>
              </a:solidFill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3" name="Picture 2" descr="\\main\Работа комитета\Бюджет 2024 год\БЮДЖЕТ ДЛЯ ГРАЖДАН 2024-2026 ГГ\Бюджет для Граждан (по проекту бюджета)\ТАБЛИЦЫ ДЛЯ РАБОТЫ\Картинки новые\Дум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15735" y="4437112"/>
            <a:ext cx="2376265" cy="24208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5538" name="Picture 2" descr="Муниципальные программы — Официальный сайт «Каралатского сельсовета»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760296" y="-99392"/>
            <a:ext cx="2592288" cy="1035496"/>
          </a:xfrm>
          <a:prstGeom prst="rect">
            <a:avLst/>
          </a:prstGeom>
          <a:noFill/>
        </p:spPr>
      </p:pic>
      <p:sp>
        <p:nvSpPr>
          <p:cNvPr id="27" name="Горизонтальный свиток 26"/>
          <p:cNvSpPr/>
          <p:nvPr/>
        </p:nvSpPr>
        <p:spPr>
          <a:xfrm>
            <a:off x="9912424" y="908720"/>
            <a:ext cx="2279576" cy="3528392"/>
          </a:xfrm>
          <a:prstGeom prst="horizontalScroll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bg1"/>
                </a:solidFill>
              </a:rPr>
              <a:t>Финансирование муниципальных программ в бюджете на 2026 год составляет </a:t>
            </a:r>
          </a:p>
          <a:p>
            <a:pPr algn="ctr"/>
            <a:r>
              <a:rPr lang="ru-RU" sz="1600" dirty="0" smtClean="0">
                <a:solidFill>
                  <a:srgbClr val="0000FF"/>
                </a:solidFill>
              </a:rPr>
              <a:t> 2 743 405,3 </a:t>
            </a:r>
            <a:r>
              <a:rPr lang="ru-RU" sz="1600" dirty="0" smtClean="0">
                <a:solidFill>
                  <a:schemeClr val="bg1"/>
                </a:solidFill>
              </a:rPr>
              <a:t>тыс.рублей.</a:t>
            </a:r>
            <a:endParaRPr lang="ru-RU" sz="1600" dirty="0">
              <a:solidFill>
                <a:schemeClr val="bg1"/>
              </a:solidFill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3352" y="2060848"/>
            <a:ext cx="3168352" cy="108012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4.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 Улучшение экологической обстановки на территории муниципального образования город Энгельс Энгельсского муниципального района Саратовской области</a:t>
            </a:r>
          </a:p>
          <a:p>
            <a:pPr algn="ctr"/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27 430,1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  <a:endParaRPr lang="ru-RU" sz="1100" b="1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503712" y="2060848"/>
            <a:ext cx="3096344" cy="144016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                                                                                                                                              </a:t>
            </a:r>
          </a:p>
          <a:p>
            <a:pPr algn="ctr"/>
            <a:endParaRPr lang="ru-RU" sz="1100" b="1" i="1" dirty="0" smtClean="0">
              <a:solidFill>
                <a:schemeClr val="tx2">
                  <a:lumMod val="50000"/>
                </a:schemeClr>
              </a:solidFill>
              <a:latin typeface="Arial Narrow" pitchFamily="34" charset="0"/>
            </a:endParaRPr>
          </a:p>
          <a:p>
            <a:pPr algn="ctr"/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5.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 Защита населения и территорий от чрезвычайных ситуаций, обеспечение первичных мер пожарной безопасности и безопасности людей на водных объектах в границах населенных пунктов муниципального образования город Энгельс Энгельсского муниципального района Саратовской области</a:t>
            </a:r>
          </a:p>
          <a:p>
            <a:pPr algn="ctr"/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2 340,5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</a:p>
          <a:p>
            <a:pPr algn="ctr"/>
            <a:endParaRPr lang="ru-RU" sz="1100" b="1" i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/>
            <a:endParaRPr lang="ru-RU" sz="1400" dirty="0" smtClean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672064" y="2060848"/>
            <a:ext cx="3096344" cy="115212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6.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 Комплексное развитие транспортной инфраструктуры Саратовской агломерации на территории муниципального образования город Энгельс Энгельсского муниципального района Саратовской области                                                </a:t>
            </a:r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178 278,9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  <a:endParaRPr lang="ru-RU" sz="1100" dirty="0">
              <a:solidFill>
                <a:srgbClr val="1F497D">
                  <a:lumMod val="50000"/>
                </a:srgbClr>
              </a:solidFill>
            </a:endParaRPr>
          </a:p>
        </p:txBody>
      </p:sp>
      <p:pic>
        <p:nvPicPr>
          <p:cNvPr id="42" name="Рисунок 3" descr="6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-27384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Прямоугольник 15"/>
          <p:cNvSpPr/>
          <p:nvPr/>
        </p:nvSpPr>
        <p:spPr>
          <a:xfrm>
            <a:off x="263352" y="3212976"/>
            <a:ext cx="3168352" cy="100811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1F497D">
                    <a:lumMod val="50000"/>
                  </a:srgbClr>
                </a:solidFill>
                <a:latin typeface="Arial Narrow" pitchFamily="34" charset="0"/>
              </a:rPr>
              <a:t>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7.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Формирование современной городской среды на территории муниципального образования город Энгельс Энгельсского муниципального района Саратовской области</a:t>
            </a:r>
          </a:p>
          <a:p>
            <a:pPr algn="ctr"/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137 744,1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  <a:endParaRPr lang="ru-RU" sz="1100" b="1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3712" y="3573016"/>
            <a:ext cx="3096344" cy="100811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                                                                                                                                             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8.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 Эффективное управление и распоряжение муниципальным имуществом  образования город Энгельс Энгельсского муниципального района Саратовской области</a:t>
            </a:r>
          </a:p>
          <a:p>
            <a:pPr algn="ctr"/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8 528,6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</a:p>
          <a:p>
            <a:pPr algn="ctr"/>
            <a:endParaRPr lang="ru-RU" sz="1400" dirty="0" smtClean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672064" y="3284984"/>
            <a:ext cx="3096344" cy="100811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dirty="0" smtClean="0">
                <a:solidFill>
                  <a:srgbClr val="1F497D">
                    <a:lumMod val="50000"/>
                  </a:srgbClr>
                </a:solidFill>
                <a:latin typeface="Arial Narrow" pitchFamily="34" charset="0"/>
              </a:rPr>
              <a:t>   </a:t>
            </a:r>
          </a:p>
          <a:p>
            <a:pPr algn="ctr"/>
            <a:r>
              <a:rPr lang="ru-RU" sz="1000" dirty="0" smtClean="0">
                <a:solidFill>
                  <a:srgbClr val="002060"/>
                </a:solidFill>
                <a:latin typeface="Arial Narrow" pitchFamily="34" charset="0"/>
              </a:rPr>
              <a:t>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9.</a:t>
            </a:r>
            <a:r>
              <a:rPr lang="ru-RU" sz="1100" b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Профилактика правонарушений и терроризма на территории муниципального образования город Энгельс Энгельсского муниципального района Саратовской области</a:t>
            </a:r>
          </a:p>
          <a:p>
            <a:pPr algn="ctr"/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  </a:t>
            </a:r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6 991,6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  <a:endParaRPr lang="ru-RU" sz="1100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/>
            <a:endParaRPr lang="ru-RU" sz="1400" dirty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263352" y="4293096"/>
            <a:ext cx="3168352" cy="115212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10.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Развитие земельных отношений на территории муниципального образования город Энгельс Энгельсского муниципального района Саратовской области</a:t>
            </a:r>
          </a:p>
          <a:p>
            <a:pPr algn="ctr"/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1 409,3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3503712" y="4653136"/>
            <a:ext cx="3096344" cy="115212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chemeClr val="tx2">
                    <a:lumMod val="50000"/>
                  </a:schemeClr>
                </a:solidFill>
                <a:latin typeface="Arial Narrow" pitchFamily="34" charset="0"/>
              </a:rPr>
              <a:t>                                                                                                                                              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11.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 Управление муниципальными финансами муниципального образования город Энгельс Энгельсского муниципального района Саратовской области</a:t>
            </a:r>
          </a:p>
          <a:p>
            <a:pPr algn="ctr"/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742 384,9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</a:p>
          <a:p>
            <a:pPr algn="ctr"/>
            <a:endParaRPr lang="ru-RU" sz="1400" dirty="0" smtClean="0">
              <a:solidFill>
                <a:srgbClr val="1F497D">
                  <a:lumMod val="50000"/>
                </a:srgbClr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672064" y="4365104"/>
            <a:ext cx="3096344" cy="115212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12.</a:t>
            </a:r>
            <a:r>
              <a:rPr lang="ru-RU" sz="1100" b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Социальная поддержка отдельных категорий граждан на территории муниципального образования город Энгельс Энгельсского муниципального района Саратовской области</a:t>
            </a:r>
            <a:endParaRPr lang="ru-RU" sz="1100" b="1" i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pPr algn="ctr"/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  1 579,6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  <a:endParaRPr lang="ru-RU" sz="1100" dirty="0" smtClean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63352" y="5517232"/>
            <a:ext cx="3168352" cy="1152128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13.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 Дорожная деятельность, благоустройство и оказание ритуальных услуг на территории муниципального образования город Энгельс Энгельсского муниципального района Саратовской области</a:t>
            </a:r>
          </a:p>
          <a:p>
            <a:pPr algn="ctr"/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1 392 419,7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  <a:endParaRPr lang="ru-RU" sz="1100" b="1" i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672064" y="5589240"/>
            <a:ext cx="3096344" cy="1008112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108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14.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  <a:cs typeface="Calibri" pitchFamily="34" charset="0"/>
              </a:rPr>
              <a:t> Создание условий для развития жилищного строительства в границах муниципального образования город Энгельс Энгельсского муниципального района Саратовской области</a:t>
            </a:r>
          </a:p>
          <a:p>
            <a:pPr algn="ctr"/>
            <a:r>
              <a:rPr lang="ru-RU" sz="1100" b="1" i="1" dirty="0" smtClean="0">
                <a:solidFill>
                  <a:srgbClr val="0000FF"/>
                </a:solidFill>
                <a:latin typeface="Arial Narrow" pitchFamily="34" charset="0"/>
              </a:rPr>
              <a:t>10 000,0 </a:t>
            </a:r>
            <a:r>
              <a:rPr lang="ru-RU" sz="1100" b="1" i="1" dirty="0" smtClean="0">
                <a:solidFill>
                  <a:srgbClr val="002060"/>
                </a:solidFill>
                <a:latin typeface="Arial Narrow" pitchFamily="34" charset="0"/>
              </a:rPr>
              <a:t>тыс.рублей</a:t>
            </a:r>
            <a:endParaRPr lang="ru-RU" sz="1100" b="1" i="1" dirty="0">
              <a:solidFill>
                <a:srgbClr val="002060"/>
              </a:solidFill>
              <a:latin typeface="Arial Narrow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156185771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1559496" y="980728"/>
            <a:ext cx="2286586" cy="2304256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sp>
        <p:nvSpPr>
          <p:cNvPr id="6151" name="object 18"/>
          <p:cNvSpPr txBox="1">
            <a:spLocks noChangeArrowheads="1"/>
          </p:cNvSpPr>
          <p:nvPr/>
        </p:nvSpPr>
        <p:spPr bwMode="auto">
          <a:xfrm>
            <a:off x="2063552" y="116632"/>
            <a:ext cx="9145016" cy="67903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81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marL="287338" algn="ctr">
              <a:spcBef>
                <a:spcPts val="600"/>
              </a:spcBef>
              <a:spcAft>
                <a:spcPts val="600"/>
              </a:spcAft>
            </a:pP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«Совершенствование системы оплаты труда работников отдельных муниципальных учреждений муниципального образования город Энгельс Энгельсского муниципального района 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              Саратовской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области»</a:t>
            </a:r>
          </a:p>
        </p:txBody>
      </p:sp>
      <p:sp>
        <p:nvSpPr>
          <p:cNvPr id="6150" name="TextBox 4"/>
          <p:cNvSpPr txBox="1">
            <a:spLocks noChangeArrowheads="1"/>
          </p:cNvSpPr>
          <p:nvPr/>
        </p:nvSpPr>
        <p:spPr bwMode="auto">
          <a:xfrm>
            <a:off x="1703512" y="1124744"/>
            <a:ext cx="2266928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39700" h="139700" prst="divot"/>
          </a:sp3d>
        </p:spPr>
        <p:txBody>
          <a:bodyPr>
            <a:spAutoFit/>
          </a:bodyPr>
          <a:lstStyle/>
          <a:p>
            <a:pPr>
              <a:defRPr/>
            </a:pPr>
            <a:r>
              <a:rPr lang="ru-RU" sz="1400" b="1" dirty="0">
                <a:latin typeface="Century Gothic" pitchFamily="34" charset="0"/>
              </a:rPr>
              <a:t>Цель программы: </a:t>
            </a:r>
            <a:r>
              <a:rPr lang="ru-RU" sz="1400" dirty="0">
                <a:latin typeface="Century Gothic" pitchFamily="34" charset="0"/>
              </a:rPr>
              <a:t>с</a:t>
            </a:r>
            <a:r>
              <a:rPr lang="ru-RU" sz="1400" dirty="0" smtClean="0">
                <a:latin typeface="Century Gothic" pitchFamily="34" charset="0"/>
              </a:rPr>
              <a:t>охранение </a:t>
            </a:r>
            <a:r>
              <a:rPr lang="ru-RU" sz="1400" dirty="0">
                <a:latin typeface="Century Gothic" pitchFamily="34" charset="0"/>
              </a:rPr>
              <a:t>кадрового потенциала, обеспечение соответствия оплаты труда работников качеству выполненной работы</a:t>
            </a:r>
          </a:p>
        </p:txBody>
      </p:sp>
      <p:pic>
        <p:nvPicPr>
          <p:cNvPr id="6155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4151784" y="4509120"/>
          <a:ext cx="7704855" cy="1368152"/>
        </p:xfrm>
        <a:graphic>
          <a:graphicData uri="http://schemas.openxmlformats.org/drawingml/2006/table">
            <a:tbl>
              <a:tblPr firstRow="1" bandRow="1"/>
              <a:tblGrid>
                <a:gridCol w="44361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37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8370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52533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2533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52533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2533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78069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целевого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2024</a:t>
                      </a:r>
                      <a:endParaRPr lang="ru-RU" sz="11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2025</a:t>
                      </a:r>
                      <a:endParaRPr lang="ru-RU" sz="11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2026</a:t>
                      </a:r>
                      <a:endParaRPr lang="ru-RU" sz="11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2027</a:t>
                      </a:r>
                      <a:endParaRPr lang="ru-RU" sz="11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2028</a:t>
                      </a:r>
                      <a:endParaRPr lang="ru-RU" sz="11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874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Отношение средней заработной платы работников учреждений культуры к среднемесячному доходу от трудовой деятельности по области</a:t>
                      </a: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%</a:t>
                      </a:r>
                      <a:endParaRPr lang="ru-RU" sz="1100" b="1" i="1" kern="1200" dirty="0"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100,0</a:t>
                      </a:r>
                      <a:endParaRPr lang="ru-RU" sz="1100" kern="1200" dirty="0"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100,0</a:t>
                      </a:r>
                      <a:endParaRPr lang="ru-RU" sz="1100" kern="1200" dirty="0"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100,0</a:t>
                      </a:r>
                      <a:endParaRPr lang="ru-RU" sz="1100" kern="1200" dirty="0"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100,0</a:t>
                      </a:r>
                      <a:endParaRPr lang="ru-RU" sz="1100" kern="1200" dirty="0"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+mn-cs"/>
                        </a:rPr>
                        <a:t>100,0</a:t>
                      </a:r>
                      <a:endParaRPr lang="ru-RU" sz="1100" kern="1200" dirty="0"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4151784" y="3789040"/>
            <a:ext cx="7704856" cy="30777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6816080" y="1052736"/>
          <a:ext cx="5040560" cy="21602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8" name="Рисунок 17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71464" y="4293096"/>
            <a:ext cx="266429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863752" y="980728"/>
            <a:ext cx="288032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695400" y="692696"/>
            <a:ext cx="4929222" cy="1080120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62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sp>
        <p:nvSpPr>
          <p:cNvPr id="7174" name="TextBox 2"/>
          <p:cNvSpPr txBox="1">
            <a:spLocks noChangeArrowheads="1"/>
          </p:cNvSpPr>
          <p:nvPr/>
        </p:nvSpPr>
        <p:spPr bwMode="auto">
          <a:xfrm>
            <a:off x="767408" y="764704"/>
            <a:ext cx="48387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400" b="1" dirty="0">
                <a:latin typeface="Century Gothic" pitchFamily="34" charset="0"/>
              </a:rPr>
              <a:t>Цель программы: </a:t>
            </a:r>
            <a:r>
              <a:rPr lang="ru-RU" sz="1400" dirty="0">
                <a:latin typeface="Century Gothic" pitchFamily="34" charset="0"/>
              </a:rPr>
              <a:t>создание условий для сохранения и развития культуры в муниципальном образовании город Энгельс Энгельсского муниципального района Саратовской области</a:t>
            </a:r>
          </a:p>
        </p:txBody>
      </p:sp>
      <p:sp>
        <p:nvSpPr>
          <p:cNvPr id="7175" name="object 18"/>
          <p:cNvSpPr txBox="1">
            <a:spLocks noChangeArrowheads="1"/>
          </p:cNvSpPr>
          <p:nvPr/>
        </p:nvSpPr>
        <p:spPr bwMode="auto">
          <a:xfrm>
            <a:off x="2063552" y="116632"/>
            <a:ext cx="9001000" cy="46358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«Развитие культуры на территории муниципального образования город Энгельс 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                                                      Энгельсского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муниципального района Саратовской области»</a:t>
            </a:r>
          </a:p>
        </p:txBody>
      </p:sp>
      <p:pic>
        <p:nvPicPr>
          <p:cNvPr id="7176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Box 10"/>
          <p:cNvSpPr txBox="1"/>
          <p:nvPr/>
        </p:nvSpPr>
        <p:spPr>
          <a:xfrm>
            <a:off x="2567608" y="3212976"/>
            <a:ext cx="7898650" cy="307777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4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343472" y="3645024"/>
          <a:ext cx="10441160" cy="3085454"/>
        </p:xfrm>
        <a:graphic>
          <a:graphicData uri="http://schemas.openxmlformats.org/drawingml/2006/table">
            <a:tbl>
              <a:tblPr firstRow="1" bandRow="1"/>
              <a:tblGrid>
                <a:gridCol w="54512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236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77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9173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5771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9173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673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целевого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2024</a:t>
                      </a:r>
                      <a:endParaRPr lang="ru-RU" sz="11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2025</a:t>
                      </a:r>
                      <a:endParaRPr lang="ru-RU" sz="11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2026</a:t>
                      </a:r>
                      <a:endParaRPr lang="ru-RU" sz="11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2027</a:t>
                      </a:r>
                      <a:endParaRPr lang="ru-RU" sz="11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cap="none" spc="50" dirty="0" smtClean="0">
                          <a:ln w="0"/>
                          <a:solidFill>
                            <a:schemeClr val="tx1"/>
                          </a:solidFill>
                          <a:effectLst>
                            <a:innerShdw blurRad="63500" dist="50800" dir="13500000">
                              <a:srgbClr val="000000">
                                <a:alpha val="50000"/>
                              </a:srgbClr>
                            </a:inn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2028</a:t>
                      </a:r>
                      <a:endParaRPr lang="ru-RU" sz="1100" b="1" cap="none" spc="50" dirty="0">
                        <a:ln w="0"/>
                        <a:solidFill>
                          <a:schemeClr val="tx1"/>
                        </a:solidFill>
                        <a:effectLst>
                          <a:innerShdw blurRad="63500" dist="50800" dir="13500000">
                            <a:srgbClr val="000000">
                              <a:alpha val="50000"/>
                            </a:srgbClr>
                          </a:inn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Увеличение</a:t>
                      </a:r>
                      <a:r>
                        <a:rPr lang="ru-RU" sz="1100" i="1" kern="1200" baseline="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количества посещений населением МБУ «Энгельсский краеведческий музей»</a:t>
                      </a:r>
                      <a:endParaRPr lang="ru-RU" sz="1100" i="1" kern="1200" dirty="0" smtClean="0">
                        <a:solidFill>
                          <a:schemeClr val="dk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чел.</a:t>
                      </a:r>
                      <a:endParaRPr lang="ru-RU" sz="1100" b="1" i="1" kern="1200" dirty="0">
                        <a:solidFill>
                          <a:schemeClr val="dk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92 900</a:t>
                      </a:r>
                      <a:endParaRPr lang="ru-RU" sz="1100" kern="1200" dirty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100 000</a:t>
                      </a:r>
                      <a:endParaRPr lang="ru-RU" sz="1100" kern="1200" dirty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110 000</a:t>
                      </a:r>
                      <a:endParaRPr lang="ru-RU" sz="1100" kern="1200" dirty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120 000</a:t>
                      </a:r>
                      <a:endParaRPr lang="ru-RU" sz="1100" kern="1200" dirty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135 000</a:t>
                      </a:r>
                      <a:endParaRPr lang="ru-RU" sz="1100" kern="1200" dirty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i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Увеличение</a:t>
                      </a:r>
                      <a:r>
                        <a:rPr lang="ru-RU" sz="1100" i="1" kern="1200" baseline="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количества посещений организаций </a:t>
                      </a:r>
                      <a:r>
                        <a:rPr lang="ru-RU" sz="1100" i="1" kern="1200" baseline="0" dirty="0" err="1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культурно-досугового</a:t>
                      </a:r>
                      <a:r>
                        <a:rPr lang="ru-RU" sz="1100" i="1" kern="1200" baseline="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типа в муниципальном образовании город Энгельс Энгельсского муниципального района Саратовской области</a:t>
                      </a:r>
                      <a:endParaRPr lang="ru-RU" sz="1100" i="1" kern="1200" dirty="0" smtClean="0">
                        <a:solidFill>
                          <a:schemeClr val="dk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dk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чел.</a:t>
                      </a:r>
                      <a:endParaRPr lang="ru-RU" sz="1100" b="1" i="1" kern="1200" dirty="0">
                        <a:solidFill>
                          <a:schemeClr val="dk1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312 506</a:t>
                      </a:r>
                      <a:endParaRPr lang="ru-RU" sz="1100" kern="1200" dirty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315 000</a:t>
                      </a:r>
                      <a:endParaRPr lang="ru-RU" sz="1100" kern="1200" dirty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320</a:t>
                      </a:r>
                      <a:r>
                        <a:rPr lang="ru-RU" sz="1100" kern="1200" baseline="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000</a:t>
                      </a:r>
                      <a:endParaRPr lang="ru-RU" sz="1100" kern="1200" dirty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330</a:t>
                      </a:r>
                      <a:r>
                        <a:rPr lang="ru-RU" sz="1100" kern="1200" baseline="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000</a:t>
                      </a:r>
                      <a:endParaRPr lang="ru-RU" sz="1100" kern="1200" dirty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kern="1200" dirty="0" smtClean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kern="1200" dirty="0" smtClean="0">
                          <a:solidFill>
                            <a:srgbClr val="0000FF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340 000</a:t>
                      </a:r>
                      <a:endParaRPr lang="ru-RU" sz="1100" kern="1200" dirty="0">
                        <a:solidFill>
                          <a:srgbClr val="0000FF"/>
                        </a:solidFill>
                        <a:latin typeface="Century Gothic" pitchFamily="34" charset="0"/>
                        <a:ea typeface="+mn-ea"/>
                        <a:cs typeface="+mn-cs"/>
                      </a:endParaRPr>
                    </a:p>
                  </a:txBody>
                  <a:tcPr marL="63305" marR="63305" marT="31652" marB="31652" anchor="ctr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Проведение культурно-массовых мероприятий в муниципальном образовании город Энгельс Энгельсского муниципального района Саратовской области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муниципальных организаций </a:t>
                      </a:r>
                      <a:r>
                        <a:rPr kumimoji="0" lang="ru-RU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культурно-досугового</a:t>
                      </a: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типа, улучшивших материально-техническую базу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Проведение капитального ремонта здания МБУ «Энгельсский краеведческий музей»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Обустройство туристского центра города на территории муниципальном образовании город Энгельс Энгельсского муниципального района Саратовской области в соответствии с туристским кодом центра города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Ед.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5951984" y="692696"/>
          <a:ext cx="5256584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5" name="Рисунок 14" descr="C:\Users\Пользователь\Downloads\48240a49-ea34-5c9f-aa92-c7f4cfcf1a12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5680" y="1772816"/>
            <a:ext cx="2376264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271464" y="1844824"/>
            <a:ext cx="187220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263352" y="692696"/>
            <a:ext cx="3024336" cy="2592288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54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sp>
        <p:nvSpPr>
          <p:cNvPr id="8198" name="object 18"/>
          <p:cNvSpPr txBox="1">
            <a:spLocks noChangeArrowheads="1"/>
          </p:cNvSpPr>
          <p:nvPr/>
        </p:nvSpPr>
        <p:spPr bwMode="auto">
          <a:xfrm>
            <a:off x="2063552" y="116632"/>
            <a:ext cx="9073008" cy="46358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«Развитие физической культуры, спорта, молодежной политики муниципального образования город Энгельс Энгельсского муниципального района Саратовской области»</a:t>
            </a:r>
          </a:p>
        </p:txBody>
      </p:sp>
      <p:sp>
        <p:nvSpPr>
          <p:cNvPr id="8199" name="TextBox 2"/>
          <p:cNvSpPr txBox="1">
            <a:spLocks noChangeArrowheads="1"/>
          </p:cNvSpPr>
          <p:nvPr/>
        </p:nvSpPr>
        <p:spPr bwMode="auto">
          <a:xfrm>
            <a:off x="407368" y="836712"/>
            <a:ext cx="273630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latin typeface="Century Gothic" pitchFamily="34" charset="0"/>
              </a:rPr>
              <a:t>Цель программы: </a:t>
            </a:r>
            <a:r>
              <a:rPr lang="ru-RU" sz="1200" dirty="0" smtClean="0">
                <a:latin typeface="Century Gothic" pitchFamily="34" charset="0"/>
              </a:rPr>
              <a:t>обеспечение условий для развития физической культуры и спорта, создание</a:t>
            </a:r>
            <a:r>
              <a:rPr lang="ru-RU" sz="1200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ru-RU" sz="1200" dirty="0" smtClean="0">
                <a:latin typeface="Century Gothic" pitchFamily="34" charset="0"/>
              </a:rPr>
              <a:t>условий</a:t>
            </a:r>
            <a:r>
              <a:rPr lang="ru-RU" sz="1200" dirty="0" smtClean="0">
                <a:solidFill>
                  <a:srgbClr val="FF0000"/>
                </a:solidFill>
                <a:latin typeface="Century Gothic" pitchFamily="34" charset="0"/>
              </a:rPr>
              <a:t> </a:t>
            </a:r>
            <a:r>
              <a:rPr lang="ru-RU" sz="1200" dirty="0" smtClean="0">
                <a:latin typeface="Century Gothic" pitchFamily="34" charset="0"/>
              </a:rPr>
              <a:t>для включения молодежи в процессы социально-экономического, общественно-политического, социокультурного развития муниципального образования город Энгельс, информационное развитие системы работы с молодежью</a:t>
            </a:r>
            <a:endParaRPr lang="ru-RU" sz="1200" dirty="0">
              <a:latin typeface="Century Gothic" pitchFamily="34" charset="0"/>
            </a:endParaRPr>
          </a:p>
        </p:txBody>
      </p:sp>
      <p:pic>
        <p:nvPicPr>
          <p:cNvPr id="8200" name="Рисунок 3" descr="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4662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23392" y="3425028"/>
          <a:ext cx="11404812" cy="3538128"/>
        </p:xfrm>
        <a:graphic>
          <a:graphicData uri="http://schemas.openxmlformats.org/drawingml/2006/table">
            <a:tbl>
              <a:tblPr firstRow="1" bandRow="1"/>
              <a:tblGrid>
                <a:gridCol w="619268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060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368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64805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3687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64805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38171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 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2027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2028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Доля населения, систематически занимающегося физической культурой и спортом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59,2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61,0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62,0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64,0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Количество молодых людей, принимающих участие в молодежных акциях и мероприятиях (от общей численности молодежи МО г. Энгельс)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%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33,0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33,0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34,0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35,0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37,0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517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Количество молодых людей – членов молодежных и детских общественных организаций и объединений(от общей численности молодёжи МО г. Энгельс)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%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29,0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29,0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30,0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31,0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33,0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339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Количество молодых людей, принимающих участие в творческих , спортивных, научных и других мероприятиях(от общей численности молодёжи МО г. Энгельс)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%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24,5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24,5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25,0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26,0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26,5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0707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Количество молодых людей, участвующих  в социально-значимых проектах и мероприятиях (от общей численности молодежи МО г. Энгельс)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%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33,0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33,0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34,0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35,0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37,0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50405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Количество молодых людей, принимающих участие в деятельности муниципального бюджетного учреждения «Клуб </a:t>
                      </a:r>
                      <a:r>
                        <a:rPr kumimoji="0" lang="ru-RU" sz="1050" b="0" i="1" u="none" strike="noStrike" kern="1200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Энгельсская</a:t>
                      </a:r>
                      <a:r>
                        <a:rPr kumimoji="0" lang="ru-RU" sz="105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  молодежь» (от общей численности молодежи МО г. Энгельс)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%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19,0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19,0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20,0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20,5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21,0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1897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Количество молодых людей, принимающих участие в деятельности молодежных организаций, клубов патриотической направленности, поисковых отрядов, школьных музеев и уголков Боевой Славы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%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16,0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16,0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17,0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18,0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19,0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7583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Количество молодых людей, принимающих участие в мероприятиях, направленных на приобщение к здоровому образу жизни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%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23,0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23,0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24,0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24,0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26,5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6" name="TextBox 15"/>
          <p:cNvSpPr txBox="1"/>
          <p:nvPr/>
        </p:nvSpPr>
        <p:spPr>
          <a:xfrm>
            <a:off x="3359696" y="3068960"/>
            <a:ext cx="6898518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7536160" y="692696"/>
          <a:ext cx="3816424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4" name="Рисунок 13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87688" y="908720"/>
            <a:ext cx="1415480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57" name="Picture 1" descr="C:\Users\Пользователь\Downloads\cdc1aa7d-1b45-5bf1-98a0-c1a048ecf2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71865" y="692696"/>
            <a:ext cx="2520280" cy="22048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623392" y="836712"/>
            <a:ext cx="3024336" cy="1872208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sp>
        <p:nvSpPr>
          <p:cNvPr id="3" name="object 18"/>
          <p:cNvSpPr txBox="1">
            <a:spLocks noChangeArrowheads="1"/>
          </p:cNvSpPr>
          <p:nvPr/>
        </p:nvSpPr>
        <p:spPr bwMode="auto">
          <a:xfrm>
            <a:off x="1271464" y="116632"/>
            <a:ext cx="9577064" cy="463550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«Улучшение экологической обстановки на территории муниципального образования город Энгельс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Энгельсского муниципального района Саратовской области»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623392" y="3861049"/>
          <a:ext cx="10657185" cy="2023367"/>
        </p:xfrm>
        <a:graphic>
          <a:graphicData uri="http://schemas.openxmlformats.org/drawingml/2006/table">
            <a:tbl>
              <a:tblPr firstRow="1" bandRow="1"/>
              <a:tblGrid>
                <a:gridCol w="576064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295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0811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545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0811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8322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5642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2076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2028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92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Ликвидация несанкционированной свалки, расположенной по пр.Химиков (территория бывшего «Химволокно»)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Тонн</a:t>
                      </a:r>
                      <a:endParaRPr lang="ru-RU" sz="11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10 160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92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Ликвидация несанкционированной свалки, расположенной в районе СНТ «Химик»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тонн</a:t>
                      </a:r>
                    </a:p>
                    <a:p>
                      <a:pPr algn="ctr"/>
                      <a:endParaRPr lang="ru-RU" sz="11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10 360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292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Ликвидация несанкционированной свалки, расположенной в районе д.72 по пр.Строителей 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тонн</a:t>
                      </a:r>
                    </a:p>
                    <a:p>
                      <a:pPr algn="ctr"/>
                      <a:endParaRPr lang="ru-RU" sz="11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4 000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7386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Ликвидация несанкционированной свалки, расположенной (от дома №19а до дома №29) по ул.Промышленная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тонн</a:t>
                      </a:r>
                    </a:p>
                    <a:p>
                      <a:pPr algn="ctr"/>
                      <a:endParaRPr lang="ru-RU" sz="1100" b="1" i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6 000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1847528" y="3356992"/>
            <a:ext cx="8888522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695400" y="908720"/>
            <a:ext cx="3024336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latin typeface="Century Gothic" pitchFamily="34" charset="0"/>
              </a:rPr>
              <a:t>Цель программы: </a:t>
            </a:r>
            <a:r>
              <a:rPr lang="ru-RU" sz="1200" dirty="0">
                <a:latin typeface="Century Gothic" pitchFamily="34" charset="0"/>
              </a:rPr>
              <a:t>улучшение качества окружающей среды на территории муниципального образования город Энгельс Энгельсского муниципального района Саратовской области; ликвидация несанкционированной свалки в границах города Энгельса Саратовской области</a:t>
            </a:r>
          </a:p>
        </p:txBody>
      </p:sp>
      <p:graphicFrame>
        <p:nvGraphicFramePr>
          <p:cNvPr id="11" name="Диаграмма 10"/>
          <p:cNvGraphicFramePr/>
          <p:nvPr/>
        </p:nvGraphicFramePr>
        <p:xfrm>
          <a:off x="7104112" y="836712"/>
          <a:ext cx="4464496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10" name="Рисунок 3" descr="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5250" y="104775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29" descr="12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81000" y="4581128"/>
            <a:ext cx="5715000" cy="2276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29" descr="123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4437112"/>
            <a:ext cx="5715000" cy="242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2" descr="1613512881_24-p-fon-dlya-prezentatsii-na-temu-ekologiya-24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791744" y="836711"/>
            <a:ext cx="3168352" cy="1944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 w="101600" prst="riblet"/>
          </a:sp3d>
        </p:spPr>
      </p:pic>
      <p:pic>
        <p:nvPicPr>
          <p:cNvPr id="17" name="Рисунок 16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6" name="object 18"/>
          <p:cNvSpPr txBox="1">
            <a:spLocks noChangeArrowheads="1"/>
          </p:cNvSpPr>
          <p:nvPr/>
        </p:nvSpPr>
        <p:spPr bwMode="auto">
          <a:xfrm>
            <a:off x="1487488" y="116632"/>
            <a:ext cx="9649072" cy="894475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МП «Защита населения и территорий от чрезвычайных ситуаций и обеспечение первичных мер пожарной безопасности и безопасности людей на водных объектах в границах населенных пунктов муниципального образования город Энгельс Энгельсского муниципального района Саратовской области»</a:t>
            </a:r>
            <a:endParaRPr lang="ru-RU" sz="1400" b="1" dirty="0">
              <a:solidFill>
                <a:srgbClr val="002060"/>
              </a:solidFill>
              <a:latin typeface="Century Gothic" pitchFamily="34" charset="0"/>
            </a:endParaRPr>
          </a:p>
        </p:txBody>
      </p:sp>
      <p:pic>
        <p:nvPicPr>
          <p:cNvPr id="10249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415480" y="4653136"/>
          <a:ext cx="10585174" cy="1788975"/>
        </p:xfrm>
        <a:graphic>
          <a:graphicData uri="http://schemas.openxmlformats.org/drawingml/2006/table">
            <a:tbl>
              <a:tblPr firstRow="1" bandRow="1"/>
              <a:tblGrid>
                <a:gridCol w="55264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3643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95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0265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954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0265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77934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2285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2027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2028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593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Изготовление памяток на противопожарную тематику и обеспечения безопасности людей на водных объектах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шт.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40 000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40 000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40 000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40 000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40 000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62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Изготовление знаков безопасности на водных объектах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шт.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40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40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40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84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Улучшение пожарной защищенности 8 муниципальных бюджетных учреждений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%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100,0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100,0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100,0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100,0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100,0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924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Установка пожарных гидрантов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6</a:t>
                      </a:r>
                      <a:endParaRPr kumimoji="0" lang="ru-RU" sz="11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6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6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38488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Установка и ремонт автоматической пожарной сигнализации, системы оповещения и управления эвакуацией в 6 муниципальных организациях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-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-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-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-</a:t>
                      </a:r>
                      <a:endParaRPr lang="ru-RU" sz="1100" dirty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495600" y="4149080"/>
            <a:ext cx="7848872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7536160" y="1124744"/>
          <a:ext cx="4392488" cy="20882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86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867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95400" y="1196752"/>
            <a:ext cx="2664296" cy="2232248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983432" y="1268760"/>
            <a:ext cx="2342952" cy="2123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latin typeface="Century Gothic" pitchFamily="34" charset="0"/>
              </a:rPr>
              <a:t>Цель программы:  </a:t>
            </a:r>
            <a:r>
              <a:rPr lang="ru-RU" sz="1200" dirty="0" smtClean="0">
                <a:latin typeface="Century Gothic" pitchFamily="34" charset="0"/>
              </a:rPr>
              <a:t>совершенствование методов, средств и способов проведения  мероприятий по ГО, защите населения от ЧС, создание </a:t>
            </a:r>
            <a:r>
              <a:rPr lang="ru-RU" sz="1200" dirty="0">
                <a:latin typeface="Century Gothic" pitchFamily="34" charset="0"/>
              </a:rPr>
              <a:t>необходимых условий для обеспечения безопасности людей при пожарах и происшествиях на водных </a:t>
            </a:r>
            <a:r>
              <a:rPr lang="ru-RU" sz="1200" dirty="0" smtClean="0">
                <a:latin typeface="Century Gothic" pitchFamily="34" charset="0"/>
              </a:rPr>
              <a:t>объектах</a:t>
            </a:r>
            <a:endParaRPr lang="ru-RU" sz="1200" dirty="0">
              <a:latin typeface="Century Gothic" pitchFamily="34" charset="0"/>
            </a:endParaRPr>
          </a:p>
        </p:txBody>
      </p:sp>
      <p:pic>
        <p:nvPicPr>
          <p:cNvPr id="14" name="Рисунок 13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03712" y="1052736"/>
            <a:ext cx="230425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447928" y="1916832"/>
            <a:ext cx="201622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767408" y="1124744"/>
            <a:ext cx="3168352" cy="2160240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pic>
        <p:nvPicPr>
          <p:cNvPr id="11270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object 18"/>
          <p:cNvSpPr txBox="1">
            <a:spLocks noChangeArrowheads="1"/>
          </p:cNvSpPr>
          <p:nvPr/>
        </p:nvSpPr>
        <p:spPr bwMode="auto">
          <a:xfrm>
            <a:off x="1775521" y="188640"/>
            <a:ext cx="9433048" cy="67903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«Комплексное развитие транспортной инфраструктуры Саратовской агломерации на территории 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муниципального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образования город Энгельс Энгельсского муниципального района </a:t>
            </a:r>
            <a:endParaRPr lang="ru-RU" sz="1400" b="1" dirty="0" smtClean="0">
              <a:solidFill>
                <a:srgbClr val="002060"/>
              </a:solidFill>
              <a:latin typeface="Century Gothic" pitchFamily="34" charset="0"/>
            </a:endParaRP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Саратовской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области»</a:t>
            </a:r>
          </a:p>
        </p:txBody>
      </p:sp>
      <p:sp>
        <p:nvSpPr>
          <p:cNvPr id="11272" name="TextBox 4"/>
          <p:cNvSpPr txBox="1">
            <a:spLocks noChangeArrowheads="1"/>
          </p:cNvSpPr>
          <p:nvPr/>
        </p:nvSpPr>
        <p:spPr bwMode="auto">
          <a:xfrm>
            <a:off x="983432" y="1340768"/>
            <a:ext cx="2995626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latin typeface="Century Gothic" pitchFamily="34" charset="0"/>
              </a:rPr>
              <a:t>Цель программы: </a:t>
            </a:r>
            <a:r>
              <a:rPr lang="ru-RU" sz="1200" dirty="0" smtClean="0">
                <a:latin typeface="Century Gothic" pitchFamily="34" charset="0"/>
              </a:rPr>
              <a:t>развитие современного дорожно-транспортного комплекса и организация безопасного дорожного движения, обеспечение населения доступными и качественными услугами общественного транспорта</a:t>
            </a:r>
            <a:endParaRPr lang="ru-RU" sz="1200" dirty="0">
              <a:latin typeface="Century Gothic" pitchFamily="34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1271464" y="4077072"/>
          <a:ext cx="10729192" cy="2381412"/>
        </p:xfrm>
        <a:graphic>
          <a:graphicData uri="http://schemas.openxmlformats.org/drawingml/2006/table">
            <a:tbl>
              <a:tblPr firstRow="1" bandRow="1"/>
              <a:tblGrid>
                <a:gridCol w="560161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9170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8137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1357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8137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1357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8851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1410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2027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2028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97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Доля дорожной сети </a:t>
                      </a:r>
                      <a:r>
                        <a:rPr kumimoji="0" lang="ru-RU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Энгельсской</a:t>
                      </a: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агломерации, находящаяся в нормативном состоянии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92,7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70,78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72,41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93,3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81,89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97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Протяженность дорожной сети </a:t>
                      </a:r>
                      <a:r>
                        <a:rPr kumimoji="0" lang="ru-RU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Энгельсской</a:t>
                      </a: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агломерации, находящаяся в нормативном состоянии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км.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101,64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86,87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88,87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88,88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91,87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97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Доля отечественного оборудования (товаров, работ, услуг) в общем объеме закупок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74,0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77,0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80,0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83,0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7321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Осуществлено строительство и реконструкция автомобильных дорог регионального или межмуниципального, местного значения (накопленным итогом)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км.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2,8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97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Доля выхода подвижного состава наземного электротранспорта на маршруты движения общественного транспорта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6" name="Диаграмма 15"/>
          <p:cNvGraphicFramePr/>
          <p:nvPr/>
        </p:nvGraphicFramePr>
        <p:xfrm>
          <a:off x="7176120" y="1124744"/>
          <a:ext cx="4320480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3" name="TextBox 12"/>
          <p:cNvSpPr txBox="1"/>
          <p:nvPr/>
        </p:nvSpPr>
        <p:spPr>
          <a:xfrm>
            <a:off x="2495600" y="3645024"/>
            <a:ext cx="7704856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pic>
        <p:nvPicPr>
          <p:cNvPr id="10" name="Рисунок 9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Пользователь\Downloads\2025-12-24_08-54-12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07768" y="1124744"/>
            <a:ext cx="309634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1415480" y="908720"/>
            <a:ext cx="1800200" cy="2088232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sp>
        <p:nvSpPr>
          <p:cNvPr id="12294" name="object 18"/>
          <p:cNvSpPr txBox="1">
            <a:spLocks noChangeArrowheads="1"/>
          </p:cNvSpPr>
          <p:nvPr/>
        </p:nvSpPr>
        <p:spPr bwMode="auto">
          <a:xfrm>
            <a:off x="2135560" y="116633"/>
            <a:ext cx="9073007" cy="46358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«Формирование современной городской среды на территории муниципального образования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город Энгельс Энгельсского муниципального района Саратовской области»</a:t>
            </a:r>
          </a:p>
        </p:txBody>
      </p:sp>
      <p:sp>
        <p:nvSpPr>
          <p:cNvPr id="12295" name="TextBox 2"/>
          <p:cNvSpPr txBox="1">
            <a:spLocks noChangeArrowheads="1"/>
          </p:cNvSpPr>
          <p:nvPr/>
        </p:nvSpPr>
        <p:spPr bwMode="auto">
          <a:xfrm>
            <a:off x="1487488" y="1052736"/>
            <a:ext cx="1552575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>
                <a:latin typeface="Century Gothic" pitchFamily="34" charset="0"/>
              </a:rPr>
              <a:t>Цель программы: </a:t>
            </a:r>
            <a:r>
              <a:rPr lang="ru-RU" sz="1200" dirty="0">
                <a:latin typeface="Century Gothic" pitchFamily="34" charset="0"/>
              </a:rPr>
              <a:t>повышение уровня благоустройства территории и комфортности </a:t>
            </a:r>
            <a:r>
              <a:rPr lang="ru-RU" sz="1200" dirty="0" smtClean="0">
                <a:latin typeface="Century Gothic" pitchFamily="34" charset="0"/>
              </a:rPr>
              <a:t>проживающих на этой территории </a:t>
            </a:r>
            <a:r>
              <a:rPr lang="ru-RU" sz="1200" dirty="0">
                <a:latin typeface="Century Gothic" pitchFamily="34" charset="0"/>
              </a:rPr>
              <a:t>граждан</a:t>
            </a:r>
          </a:p>
        </p:txBody>
      </p:sp>
      <p:pic>
        <p:nvPicPr>
          <p:cNvPr id="12299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Диаграмма 12"/>
          <p:cNvGraphicFramePr/>
          <p:nvPr/>
        </p:nvGraphicFramePr>
        <p:xfrm>
          <a:off x="7248128" y="980728"/>
          <a:ext cx="4248472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055440" y="3212976"/>
            <a:ext cx="7704856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335360" y="3563523"/>
          <a:ext cx="8784976" cy="3292594"/>
        </p:xfrm>
        <a:graphic>
          <a:graphicData uri="http://schemas.openxmlformats.org/drawingml/2006/table">
            <a:tbl>
              <a:tblPr firstRow="1" bandRow="1"/>
              <a:tblGrid>
                <a:gridCol w="552642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827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9208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2026-2028 годы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Количество дворовых территорий, благоустройство которых выполнено исходя из минимального перечня видов работ по благоустройству (ремонт проездов, обеспечение освещения дворовых территорий, установка скамеек, урн), а также при участии граждан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138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+mn-cs"/>
                        </a:rPr>
                        <a:t>19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+mn-cs"/>
                        </a:rPr>
                        <a:t>618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Количество общественных территорий, благоустроенных в рамках утвержденных дизайн - проектов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3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+mn-cs"/>
                        </a:rPr>
                        <a:t>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+mn-cs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+mn-cs"/>
                        </a:rPr>
                        <a:t>15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Доля граждан, принявших участие в решении вопросов развития городской среды от общего количества граждан в возрасте от 14 лет, проживающих в муниципальных образованиях, на территории которых реализуются проекты по созданию комфортной городской среды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%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не менее 20,0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не менее 20,0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7529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Доля объема закупок оборудования, имеющего российское происхождение, в том числе оборудования, закупаемого при выполнении работ, в общем объеме оборудования, закупленного  в рамках реализации мероприятий муниципальной программы современной городской среды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90,0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0" name="Рисунок 19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9696" y="980728"/>
            <a:ext cx="374441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" name="Рисунок 20" descr="C:\Users\Пользователь\Downloads\IMG_0435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336360" y="3284984"/>
            <a:ext cx="2713137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Рисунок 21" descr="C:\Users\Пользователь\Downloads\3002ed3c-7eef-57b4-a541-9becf128df45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9336360" y="5085184"/>
            <a:ext cx="269689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Picture background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кругленный прямоугольник 10"/>
          <p:cNvSpPr/>
          <p:nvPr/>
        </p:nvSpPr>
        <p:spPr>
          <a:xfrm>
            <a:off x="1487488" y="836712"/>
            <a:ext cx="2952328" cy="2304256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35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pic>
        <p:nvPicPr>
          <p:cNvPr id="13318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20" name="object 18"/>
          <p:cNvSpPr txBox="1">
            <a:spLocks noChangeArrowheads="1"/>
          </p:cNvSpPr>
          <p:nvPr/>
        </p:nvSpPr>
        <p:spPr bwMode="auto">
          <a:xfrm>
            <a:off x="1559496" y="188640"/>
            <a:ext cx="9577064" cy="46358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«Эффективное управление и распоряжение муниципальным имуществом муниципального образования 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город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Энгельс Энгельсского муниципального района Саратовской области»</a:t>
            </a:r>
          </a:p>
        </p:txBody>
      </p:sp>
      <p:sp>
        <p:nvSpPr>
          <p:cNvPr id="13321" name="TextBox 5"/>
          <p:cNvSpPr txBox="1">
            <a:spLocks noChangeArrowheads="1"/>
          </p:cNvSpPr>
          <p:nvPr/>
        </p:nvSpPr>
        <p:spPr bwMode="auto">
          <a:xfrm>
            <a:off x="1559496" y="908720"/>
            <a:ext cx="273630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latin typeface="Century Gothic" pitchFamily="34" charset="0"/>
              </a:rPr>
              <a:t>Цель программы: </a:t>
            </a:r>
            <a:r>
              <a:rPr lang="ru-RU" sz="1200" dirty="0">
                <a:latin typeface="Century Gothic" pitchFamily="34" charset="0"/>
              </a:rPr>
              <a:t>регулирование имущественных отношений через вовлечение в хозяйственный </a:t>
            </a:r>
            <a:r>
              <a:rPr lang="ru-RU" sz="1200" dirty="0" smtClean="0">
                <a:latin typeface="Century Gothic" pitchFamily="34" charset="0"/>
              </a:rPr>
              <a:t>оборот объектов муниципального </a:t>
            </a:r>
            <a:r>
              <a:rPr lang="ru-RU" sz="1200" dirty="0">
                <a:latin typeface="Century Gothic" pitchFamily="34" charset="0"/>
              </a:rPr>
              <a:t>имущества и повышение эффективности </a:t>
            </a:r>
            <a:r>
              <a:rPr lang="ru-RU" sz="1200" dirty="0" smtClean="0">
                <a:latin typeface="Century Gothic" pitchFamily="34" charset="0"/>
              </a:rPr>
              <a:t>управления </a:t>
            </a:r>
            <a:r>
              <a:rPr lang="ru-RU" sz="1200" dirty="0">
                <a:latin typeface="Century Gothic" pitchFamily="34" charset="0"/>
              </a:rPr>
              <a:t>муниципальным </a:t>
            </a:r>
            <a:r>
              <a:rPr lang="ru-RU" sz="1200" dirty="0" smtClean="0">
                <a:latin typeface="Century Gothic" pitchFamily="34" charset="0"/>
              </a:rPr>
              <a:t>имуществом городского поселения</a:t>
            </a:r>
            <a:endParaRPr lang="ru-RU" sz="1200" dirty="0">
              <a:latin typeface="Century Gothic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91544" y="3429000"/>
            <a:ext cx="8280920" cy="276225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415480" y="3789040"/>
          <a:ext cx="10441160" cy="2945492"/>
        </p:xfrm>
        <a:graphic>
          <a:graphicData uri="http://schemas.openxmlformats.org/drawingml/2006/table">
            <a:tbl>
              <a:tblPr firstRow="1" bandRow="1"/>
              <a:tblGrid>
                <a:gridCol w="54512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236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77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9173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5771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9173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6735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1602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2027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2028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объектов имущества, в отношении которых проведена оценка и техническая инвентаризация (оценка рыночной стоимости объекта недвижимого имущества и оценка рыночной стоимости годовой арендной платы за пользование объектом недвижимого имущества)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усл.ед</a:t>
                      </a: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объектов имущества, в отношении которых проведена оценка и техническая инвентаризация (оценка рыночной стоимости объекта движимого имущества)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усл.ед</a:t>
                      </a: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Изготовление технической документации на объекты недвижимости для вовлечения в хозяйственный оборот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82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Оплата взносов на капитальный ремонт общего имущества в многоквартирных домах за нежилые помещения, находящихся в собственности муниципального образования город Энгельс Энгельсского муниципального района Саратовской области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жилых помещений, право муниципальной собственности, на которые оформлено в порядке наследования по закону выморочного имущества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усл.ед</a:t>
                      </a: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Диаграмма 11"/>
          <p:cNvGraphicFramePr/>
          <p:nvPr/>
        </p:nvGraphicFramePr>
        <p:xfrm>
          <a:off x="7104112" y="908720"/>
          <a:ext cx="4248472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Рисунок 12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11824" y="2564904"/>
            <a:ext cx="252028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11824" y="908720"/>
            <a:ext cx="252028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Скругленный прямоугольник 9"/>
          <p:cNvSpPr/>
          <p:nvPr/>
        </p:nvSpPr>
        <p:spPr>
          <a:xfrm>
            <a:off x="479376" y="980728"/>
            <a:ext cx="2448272" cy="1944216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sp>
        <p:nvSpPr>
          <p:cNvPr id="14344" name="TextBox 2"/>
          <p:cNvSpPr txBox="1">
            <a:spLocks noChangeArrowheads="1"/>
          </p:cNvSpPr>
          <p:nvPr/>
        </p:nvSpPr>
        <p:spPr bwMode="auto">
          <a:xfrm>
            <a:off x="551384" y="1124744"/>
            <a:ext cx="237626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latin typeface="Century Gothic" pitchFamily="34" charset="0"/>
              </a:rPr>
              <a:t>Цель программы: </a:t>
            </a:r>
            <a:r>
              <a:rPr lang="ru-RU" sz="1200" dirty="0">
                <a:latin typeface="Century Gothic" pitchFamily="34" charset="0"/>
              </a:rPr>
              <a:t>профилактика правонарушений и терроризма на территории муниципального образования город Энгельс Энгельсского муниципального района Саратовской области</a:t>
            </a:r>
          </a:p>
        </p:txBody>
      </p:sp>
      <p:graphicFrame>
        <p:nvGraphicFramePr>
          <p:cNvPr id="14338" name="Диаграмма 3"/>
          <p:cNvGraphicFramePr>
            <a:graphicFrameLocks/>
          </p:cNvGraphicFramePr>
          <p:nvPr/>
        </p:nvGraphicFramePr>
        <p:xfrm>
          <a:off x="6781800" y="2057400"/>
          <a:ext cx="4495800" cy="1219200"/>
        </p:xfrm>
        <a:graphic>
          <a:graphicData uri="http://schemas.openxmlformats.org/presentationml/2006/ole">
            <p:oleObj spid="_x0000_s14895" r:id="rId3" imgW="4493141" imgH="1219306" progId="">
              <p:embed/>
            </p:oleObj>
          </a:graphicData>
        </a:graphic>
      </p:graphicFrame>
      <p:sp>
        <p:nvSpPr>
          <p:cNvPr id="14345" name="object 18"/>
          <p:cNvSpPr txBox="1">
            <a:spLocks noChangeArrowheads="1"/>
          </p:cNvSpPr>
          <p:nvPr/>
        </p:nvSpPr>
        <p:spPr bwMode="auto">
          <a:xfrm>
            <a:off x="2063552" y="116632"/>
            <a:ext cx="9001000" cy="46358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«Профилактика правонарушений и терроризма на территории  муниципального образования город Энгельс Энгельсского муниципального района Саратовской области»</a:t>
            </a:r>
          </a:p>
        </p:txBody>
      </p:sp>
      <p:pic>
        <p:nvPicPr>
          <p:cNvPr id="14349" name="Рисунок 3" descr="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1127448" y="3717032"/>
          <a:ext cx="10729192" cy="3146830"/>
        </p:xfrm>
        <a:graphic>
          <a:graphicData uri="http://schemas.openxmlformats.org/drawingml/2006/table">
            <a:tbl>
              <a:tblPr firstRow="1" bandRow="1"/>
              <a:tblGrid>
                <a:gridCol w="556475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292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7557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0822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7557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08221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5392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5179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2027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2028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522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Увеличение количества народных дружинников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60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-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-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5226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Выявление правонарушений с участием народных дружинников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ед.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не менее 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не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менее 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не менее 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не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менее 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7794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Снижение уровня количества преступлений совершенных в общественных местах по отношению к общему количеству преступлений 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%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39,0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38,9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38,8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38,7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38,7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3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Увеличение количества видеокамер в местах с массовым пребыванием людей с выводом в дежурную часть МУ МВД России «</a:t>
                      </a:r>
                      <a:r>
                        <a:rPr kumimoji="0" lang="ru-RU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Энгельсское</a:t>
                      </a: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» Саратовской области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шт.</a:t>
                      </a: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79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134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</a:rPr>
                        <a:t>134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135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140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2466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Проведение мероприятий по противодействию идеологии терроризма не реже 1 раза в квартал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351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Поддержание работоспособности видеокамер в местах с массовым пребыванием людей с выводом в </a:t>
                      </a: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дежурную часть МУ МВД России «</a:t>
                      </a:r>
                      <a:r>
                        <a:rPr kumimoji="0" lang="ru-RU" sz="11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Энгельсское</a:t>
                      </a: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» Саратовской области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128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134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134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135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140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6528048" y="908720"/>
          <a:ext cx="4680520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991544" y="3284984"/>
            <a:ext cx="7704856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pic>
        <p:nvPicPr>
          <p:cNvPr id="15" name="Рисунок 14" descr="1676027396_bronk-club-p-pozhelaniya-protiv-terrorizma-krasivo-18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927648" y="908720"/>
            <a:ext cx="3456384" cy="2359120"/>
          </a:xfrm>
          <a:prstGeom prst="rect">
            <a:avLst/>
          </a:prstGeom>
          <a:effectLst>
            <a:softEdge rad="31750"/>
          </a:effectLst>
        </p:spPr>
      </p:pic>
      <p:pic>
        <p:nvPicPr>
          <p:cNvPr id="14" name="Рисунок 13" descr="Picture background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AutoShape 4" descr="https://privatbankrf.ru/images/zachem-uchen-dohodov-i-rashodov_1.webp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2" name="AutoShape 6" descr="https://privatbankrf.ru/images/zachem-uchen-dohodov-i-rashodov_1.webp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4" name="AutoShape 8" descr="https://privatbankrf.ru/images/zachem-uchen-dohodov-i-rashodov_1.webp"/>
          <p:cNvSpPr>
            <a:spLocks noChangeAspect="1" noChangeArrowheads="1"/>
          </p:cNvSpPr>
          <p:nvPr/>
        </p:nvSpPr>
        <p:spPr bwMode="auto">
          <a:xfrm>
            <a:off x="207433" y="-144463"/>
            <a:ext cx="4064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3187" name="Rectangle 3"/>
          <p:cNvSpPr>
            <a:spLocks noChangeArrowheads="1"/>
          </p:cNvSpPr>
          <p:nvPr/>
        </p:nvSpPr>
        <p:spPr bwMode="auto">
          <a:xfrm rot="10800000" flipV="1">
            <a:off x="263352" y="1844824"/>
            <a:ext cx="10153128" cy="52322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indent="360363" fontAlgn="base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Текущий финансовый год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– это год, в котором осуществляется исполнение бюджета, составление и рассмотрение проекта бюджета на очередной финансовый год (очередной финансовый год и плановый период).</a:t>
            </a: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 rot="10800000" flipV="1">
            <a:off x="3719736" y="2564904"/>
            <a:ext cx="6696744" cy="52322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lin ang="8100000" scaled="1"/>
            <a:tileRect/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indent="360363" fontAlgn="base">
              <a:spcBef>
                <a:spcPct val="0"/>
              </a:spcBef>
              <a:spcAft>
                <a:spcPct val="0"/>
              </a:spcAft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Очередной финансовый год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– это год, следующий за текущим финансовым годом.</a:t>
            </a:r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3719736" y="3429000"/>
            <a:ext cx="6696744" cy="523220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lin ang="0" scaled="1"/>
            <a:tileRect/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Плановый период –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два финансовых года, следующие за очередным финансовым годом.</a:t>
            </a:r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auto">
          <a:xfrm rot="10800000" flipV="1">
            <a:off x="3719736" y="4221088"/>
            <a:ext cx="6696744" cy="523220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Отчетный финансовый год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– </a:t>
            </a:r>
            <a:r>
              <a:rPr lang="ru-RU" sz="1400" dirty="0" err="1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год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, предшествующий текущему финансовому году. </a:t>
            </a:r>
          </a:p>
        </p:txBody>
      </p:sp>
      <p:sp>
        <p:nvSpPr>
          <p:cNvPr id="93191" name="Rectangle 7"/>
          <p:cNvSpPr>
            <a:spLocks noChangeArrowheads="1"/>
          </p:cNvSpPr>
          <p:nvPr/>
        </p:nvSpPr>
        <p:spPr bwMode="auto">
          <a:xfrm rot="10800000" flipV="1">
            <a:off x="263352" y="5134979"/>
            <a:ext cx="8136904" cy="1169551"/>
          </a:xfrm>
          <a:prstGeom prst="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360363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  <a:cs typeface="Times New Roman" pitchFamily="18" charset="0"/>
              </a:rPr>
              <a:t>Публичные</a:t>
            </a:r>
            <a:r>
              <a:rPr lang="ru-RU" sz="1400" b="1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 слушания </a:t>
            </a:r>
            <a:r>
              <a:rPr lang="ru-RU" sz="1400" dirty="0" smtClean="0">
                <a:solidFill>
                  <a:schemeClr val="accent1">
                    <a:lumMod val="50000"/>
                  </a:schemeClr>
                </a:solidFill>
                <a:latin typeface="Trebuchet MS" pitchFamily="34" charset="0"/>
              </a:rPr>
              <a:t>– форма реализации прав населения муниципального образования (общественности) на участие в процессе принятия решений органами местного самоуправления посредством проведения собрания для публичного обсуждения проектов нормативных правовых актов муниципального образования и других общественно значимых вопросов.</a:t>
            </a:r>
          </a:p>
        </p:txBody>
      </p:sp>
      <p:pic>
        <p:nvPicPr>
          <p:cNvPr id="15" name="Рисунок 27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Пользователь\Desktop\МОЯ РАБОТА\Бюджет для граждан 2025\Картинки\публичные слушания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44272" y="4797152"/>
            <a:ext cx="3647728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C:\Users\Пользователь\Desktop\МОЯ РАБОТА\Бюджет для граждан 2025\Картинки\бюджет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360" y="2636912"/>
            <a:ext cx="3240360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C:\Users\Пользователь\Desktop\МОЯ РАБОТА\Бюджет для граждан_2024\ИСПОЛНЕНИЕ\картинки\картинка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40216" y="0"/>
            <a:ext cx="3240360" cy="17728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Заголовок 1"/>
          <p:cNvSpPr>
            <a:spLocks noGrp="1"/>
          </p:cNvSpPr>
          <p:nvPr>
            <p:ph type="title"/>
          </p:nvPr>
        </p:nvSpPr>
        <p:spPr>
          <a:xfrm>
            <a:off x="1991544" y="188641"/>
            <a:ext cx="5832648" cy="792087"/>
          </a:xfrm>
          <a:gradFill flip="none" rotWithShape="1">
            <a:gsLst>
              <a:gs pos="0">
                <a:schemeClr val="accent2">
                  <a:lumMod val="110000"/>
                  <a:satMod val="105000"/>
                  <a:tint val="67000"/>
                </a:schemeClr>
              </a:gs>
              <a:gs pos="50000">
                <a:schemeClr val="accent2">
                  <a:lumMod val="105000"/>
                  <a:satMod val="103000"/>
                  <a:tint val="73000"/>
                </a:schemeClr>
              </a:gs>
              <a:gs pos="100000">
                <a:schemeClr val="accent2">
                  <a:lumMod val="105000"/>
                  <a:satMod val="109000"/>
                  <a:tint val="81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>
            <a:glow rad="63500">
              <a:schemeClr val="accent4">
                <a:satMod val="175000"/>
                <a:alpha val="40000"/>
              </a:schemeClr>
            </a:glow>
            <a:outerShdw blurRad="50800" dist="25000" dir="5400000" rotWithShape="0">
              <a:schemeClr val="accent2">
                <a:shade val="30000"/>
                <a:satMod val="150000"/>
                <a:alpha val="38000"/>
              </a:scheme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ГЛОССАРИЙ</a:t>
            </a:r>
            <a: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2200" b="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2200" b="1" dirty="0" smtClean="0">
                <a:solidFill>
                  <a:schemeClr val="accent1">
                    <a:lumMod val="50000"/>
                  </a:schemeClr>
                </a:solidFill>
                <a:effectLst/>
                <a:latin typeface="Tahoma" pitchFamily="34" charset="0"/>
                <a:cs typeface="Tahoma" pitchFamily="34" charset="0"/>
              </a:rPr>
              <a:t>ОСНОВНЫХ ТЕРМИНОВ И ПОНЯТИЙ</a:t>
            </a:r>
            <a:endParaRPr lang="ru-RU" sz="2200" b="1" dirty="0">
              <a:solidFill>
                <a:schemeClr val="accent1">
                  <a:lumMod val="50000"/>
                </a:schemeClr>
              </a:solidFill>
              <a:effectLst/>
              <a:latin typeface="Tahoma" pitchFamily="34" charset="0"/>
              <a:cs typeface="Tahoma" pitchFamily="34" charset="0"/>
            </a:endParaRPr>
          </a:p>
        </p:txBody>
      </p:sp>
      <p:pic>
        <p:nvPicPr>
          <p:cNvPr id="16" name="Рисунок 15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335360" y="980728"/>
            <a:ext cx="5688632" cy="1143008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pic>
        <p:nvPicPr>
          <p:cNvPr id="15366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7" name="object 18"/>
          <p:cNvSpPr txBox="1">
            <a:spLocks noChangeArrowheads="1"/>
          </p:cNvSpPr>
          <p:nvPr/>
        </p:nvSpPr>
        <p:spPr bwMode="auto">
          <a:xfrm>
            <a:off x="2063552" y="188641"/>
            <a:ext cx="9145016" cy="46358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«Развитие земельных отношений на территории муниципального образования город Энгельс Энгельсского муниципального района Саратовской области»</a:t>
            </a:r>
          </a:p>
        </p:txBody>
      </p:sp>
      <p:sp>
        <p:nvSpPr>
          <p:cNvPr id="15369" name="TextBox 5"/>
          <p:cNvSpPr txBox="1">
            <a:spLocks noChangeArrowheads="1"/>
          </p:cNvSpPr>
          <p:nvPr/>
        </p:nvSpPr>
        <p:spPr bwMode="auto">
          <a:xfrm>
            <a:off x="479376" y="1052736"/>
            <a:ext cx="552666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latin typeface="Century Gothic" pitchFamily="34" charset="0"/>
              </a:rPr>
              <a:t>Цель программы: </a:t>
            </a:r>
            <a:r>
              <a:rPr lang="ru-RU" sz="1200" dirty="0">
                <a:latin typeface="Century Gothic" pitchFamily="34" charset="0"/>
              </a:rPr>
              <a:t>увеличение числа земельных </a:t>
            </a:r>
            <a:r>
              <a:rPr lang="ru-RU" sz="1200" dirty="0" smtClean="0">
                <a:latin typeface="Century Gothic" pitchFamily="34" charset="0"/>
              </a:rPr>
              <a:t>участков, </a:t>
            </a:r>
            <a:r>
              <a:rPr lang="ru-RU" sz="1200" dirty="0">
                <a:latin typeface="Century Gothic" pitchFamily="34" charset="0"/>
              </a:rPr>
              <a:t>составляющих налогооблагаемую базу, увеличение поступлений в бюджет муниципального образования город Энгельс </a:t>
            </a:r>
            <a:r>
              <a:rPr lang="ru-RU" sz="1200" dirty="0" smtClean="0">
                <a:latin typeface="Century Gothic" pitchFamily="34" charset="0"/>
              </a:rPr>
              <a:t>Энгельсского муниципального района Саратовской области от </a:t>
            </a:r>
            <a:r>
              <a:rPr lang="ru-RU" sz="1200" dirty="0">
                <a:latin typeface="Century Gothic" pitchFamily="34" charset="0"/>
              </a:rPr>
              <a:t>земельного налога и арендной </a:t>
            </a:r>
            <a:r>
              <a:rPr lang="ru-RU" sz="1200" dirty="0" smtClean="0">
                <a:latin typeface="Century Gothic" pitchFamily="34" charset="0"/>
              </a:rPr>
              <a:t>платы за пользование земельными  участками.</a:t>
            </a:r>
            <a:endParaRPr lang="ru-RU" sz="1200" dirty="0">
              <a:latin typeface="Century Gothic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335360" y="2780928"/>
          <a:ext cx="11593289" cy="3987548"/>
        </p:xfrm>
        <a:graphic>
          <a:graphicData uri="http://schemas.openxmlformats.org/drawingml/2006/table">
            <a:tbl>
              <a:tblPr firstRow="1" bandRow="1"/>
              <a:tblGrid>
                <a:gridCol w="605274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2561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52355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7909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5235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79097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52023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784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2027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2028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3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земельных участков, сформированных для предоставления в собственность бесплатно гражданам, имеющим трех и более детей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3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земельных участков, сформированных для их продажи, продажи права аренды земельных участков на торгах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20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территориальных зон муниципального образования город Энгельс, границы которых описаны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земельных участков, сформированных под объектами недвижимости, находящимися в муниципальной собственности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13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3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земельных участков, в отношении которых проведена оценка рыночной стоимости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30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30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1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сформированных земельных участков под аварийными многоквартирными домами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-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34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земельных участков, сформированных для размещения объектов социально-культурного, спортивного, рекреационного, коммунально-бытового назначения, реализации масштабных инвестиционных проектов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10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>
                        <a:solidFill>
                          <a:srgbClr val="0000FF"/>
                        </a:solidFill>
                      </a:endParaRPr>
                    </a:p>
                    <a:p>
                      <a:pPr algn="ctr"/>
                      <a:r>
                        <a:rPr lang="ru-RU" dirty="0" smtClean="0">
                          <a:solidFill>
                            <a:srgbClr val="0000FF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0000FF"/>
                        </a:solidFill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203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земельных участков, образованных под многоквартирными домами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00FF"/>
                          </a:solidFill>
                        </a:rPr>
                        <a:t>-</a:t>
                      </a:r>
                      <a:endParaRPr lang="ru-RU" dirty="0">
                        <a:solidFill>
                          <a:srgbClr val="0000FF"/>
                        </a:solidFill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34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публичных сервитутов, устанавливаемых в целях обеспечения муниципальных нужд и нужд местного населения, размещения объектов местного значения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3434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земельных участков, сформированных для предоставления в собственность бесплатно военнослужащим участникам специальной военной операции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20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15</a:t>
                      </a:r>
                      <a:endParaRPr kumimoji="0" lang="ru-RU" sz="1000" b="0" i="0" u="none" strike="noStrike" kern="1200" cap="none" normalizeH="0" baseline="0" dirty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8040216" y="980728"/>
          <a:ext cx="3816424" cy="15121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551384" y="2276872"/>
            <a:ext cx="7344816" cy="276999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pic>
        <p:nvPicPr>
          <p:cNvPr id="15" name="Рисунок 14" descr="C:\Users\Пользователь\Downloads\Земельный юрист в Санкт-Петербурге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764704"/>
            <a:ext cx="1944216" cy="1368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784508" y="857232"/>
            <a:ext cx="2143140" cy="235745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path path="circle">
              <a:fillToRect l="100000" b="100000"/>
            </a:path>
            <a:tileRect t="-100000" r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pic>
        <p:nvPicPr>
          <p:cNvPr id="16390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91" name="object 18"/>
          <p:cNvSpPr txBox="1">
            <a:spLocks noChangeArrowheads="1"/>
          </p:cNvSpPr>
          <p:nvPr/>
        </p:nvSpPr>
        <p:spPr bwMode="auto">
          <a:xfrm>
            <a:off x="2135560" y="188640"/>
            <a:ext cx="9001000" cy="46358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«Управление муниципальными финансами муниципального образования город Энгельс </a:t>
            </a:r>
          </a:p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Энгельсского муниципального района Саратовской области»</a:t>
            </a:r>
          </a:p>
        </p:txBody>
      </p:sp>
      <p:sp>
        <p:nvSpPr>
          <p:cNvPr id="16392" name="TextBox 4"/>
          <p:cNvSpPr txBox="1">
            <a:spLocks noChangeArrowheads="1"/>
          </p:cNvSpPr>
          <p:nvPr/>
        </p:nvSpPr>
        <p:spPr bwMode="auto">
          <a:xfrm>
            <a:off x="828675" y="908050"/>
            <a:ext cx="1981200" cy="212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>
                <a:latin typeface="Century Gothic" pitchFamily="34" charset="0"/>
              </a:rPr>
              <a:t>Цель программы: </a:t>
            </a:r>
            <a:r>
              <a:rPr lang="ru-RU" sz="1200" dirty="0">
                <a:latin typeface="Century Gothic" pitchFamily="34" charset="0"/>
              </a:rPr>
              <a:t>совершенствование системы управления муниципальными финансами муниципального образования город Энгельс Энгельсского муниципального района Саратовской области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91544" y="3717032"/>
            <a:ext cx="8064896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415480" y="4221088"/>
          <a:ext cx="10513168" cy="2231124"/>
        </p:xfrm>
        <a:graphic>
          <a:graphicData uri="http://schemas.openxmlformats.org/drawingml/2006/table">
            <a:tbl>
              <a:tblPr firstRow="1" bandRow="1"/>
              <a:tblGrid>
                <a:gridCol w="545123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2368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5771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9173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5771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9173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3935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2027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2028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i="1" kern="120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Исполнение расходных обязательств по предоставлению иных межбюджетных трансфертов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i="1" kern="120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Доля расходов на обслуживание муниципального долга муниципального образования город Энгельс в утвержденном годовом объеме расходов бюджета (за исключением объема расходов, которые осуществляются за счет субвенций, предоставляемых из бюджетов бюджетной системы Российской Федерации)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100" i="1" kern="120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Отношение муниципального долга к объему доходов местного бюджета без учета безвозмездных поступлений</a:t>
                      </a: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не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более 50,0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не более 50,0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не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более 50,0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не более 50,0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не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 более 50,0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1" name="Диаграмма 10"/>
          <p:cNvGraphicFramePr/>
          <p:nvPr/>
        </p:nvGraphicFramePr>
        <p:xfrm>
          <a:off x="6312024" y="908720"/>
          <a:ext cx="4968552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13" name="Рисунок 12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5680" y="908720"/>
            <a:ext cx="2880320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Скругленный прямоугольник 9"/>
          <p:cNvSpPr/>
          <p:nvPr/>
        </p:nvSpPr>
        <p:spPr>
          <a:xfrm>
            <a:off x="983432" y="692696"/>
            <a:ext cx="5500726" cy="500066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lin ang="18900000" scaled="1"/>
            <a:tileRect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pic>
        <p:nvPicPr>
          <p:cNvPr id="17414" name="Рисунок 3" descr="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5" name="object 18"/>
          <p:cNvSpPr txBox="1">
            <a:spLocks noChangeArrowheads="1"/>
          </p:cNvSpPr>
          <p:nvPr/>
        </p:nvSpPr>
        <p:spPr bwMode="auto">
          <a:xfrm>
            <a:off x="2063552" y="116632"/>
            <a:ext cx="8928992" cy="46358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«Социальная поддержка отдельных категорий граждан на территории муниципального образования 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город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Энгельс Энгельсского муниципального района Саратовской области»</a:t>
            </a:r>
          </a:p>
        </p:txBody>
      </p:sp>
      <p:sp>
        <p:nvSpPr>
          <p:cNvPr id="17416" name="TextBox 4"/>
          <p:cNvSpPr txBox="1">
            <a:spLocks noChangeArrowheads="1"/>
          </p:cNvSpPr>
          <p:nvPr/>
        </p:nvSpPr>
        <p:spPr bwMode="auto">
          <a:xfrm>
            <a:off x="1487488" y="764704"/>
            <a:ext cx="48006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1200" b="1" dirty="0">
                <a:latin typeface="Century Gothic" pitchFamily="34" charset="0"/>
              </a:rPr>
              <a:t>Цель программы: </a:t>
            </a:r>
            <a:r>
              <a:rPr lang="ru-RU" sz="1200" dirty="0">
                <a:latin typeface="Century Gothic" pitchFamily="34" charset="0"/>
              </a:rPr>
              <a:t>повышение уровня и качества жизни граждан, нуждающихся в социальной поддержке</a:t>
            </a:r>
            <a:endParaRPr lang="ru-RU" sz="1200" dirty="0">
              <a:solidFill>
                <a:srgbClr val="FF0000"/>
              </a:solidFill>
              <a:latin typeface="Century Gothic" pitchFamily="34" charset="0"/>
            </a:endParaRPr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407368" y="3573016"/>
          <a:ext cx="8791716" cy="3145917"/>
        </p:xfrm>
        <a:graphic>
          <a:graphicData uri="http://schemas.openxmlformats.org/drawingml/2006/table">
            <a:tbl>
              <a:tblPr firstRow="1" bandRow="1"/>
              <a:tblGrid>
                <a:gridCol w="456125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7288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1767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71767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1767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66247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64207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2027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2028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563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5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Предоставление доплаты к трудовой пенсии лицам, замещавшим должности муниципальной службы в органах местного самоуправления муниципального образования город Энгельс Энгельсского муниципального района Саратовской области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Предоставление пенсии за выслугу лет депутатам, выборным должностным лицам, и лицам, замещавшим должности муниципальной службы в органах местного самоуправления муниципального образования город Энгельс  Энгельсского муниципального района Саратовской области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0080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5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Предоставление мер поддержки граждан на территории городского поселения город Энгельс Энгельсского муниципального района Саратовской области в форме компенсации части расходов, связанных с выполнением кадастровых работ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13" name="Диаграмма 12"/>
          <p:cNvGraphicFramePr/>
          <p:nvPr/>
        </p:nvGraphicFramePr>
        <p:xfrm>
          <a:off x="6600056" y="764704"/>
          <a:ext cx="4752528" cy="22322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1127448" y="3212976"/>
            <a:ext cx="7056784" cy="276999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1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1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pic>
        <p:nvPicPr>
          <p:cNvPr id="87042" name="Picture 2" descr="Picture background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64352" y="3284984"/>
            <a:ext cx="2927648" cy="3429000"/>
          </a:xfrm>
          <a:prstGeom prst="rect">
            <a:avLst/>
          </a:prstGeom>
          <a:noFill/>
        </p:spPr>
      </p:pic>
      <p:pic>
        <p:nvPicPr>
          <p:cNvPr id="23" name="Рисунок 22" descr="\\serverfin\Работа УФ\Бюджет 2026\БЮДЖЕТ ДЛЯ ГРАЖДАН 2026\1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35760" y="1268760"/>
            <a:ext cx="252028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C:\Users\Пользователь\Downloads\2025-12-24_08-51-44.pn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83432" y="1268760"/>
            <a:ext cx="295232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Picture background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Скругленный прямоугольник 11"/>
          <p:cNvSpPr/>
          <p:nvPr/>
        </p:nvSpPr>
        <p:spPr>
          <a:xfrm>
            <a:off x="479376" y="692696"/>
            <a:ext cx="3975260" cy="201622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latin typeface="PT Astra Serif" panose="020A0703040505020204" pitchFamily="18" charset="-52"/>
            </a:endParaRPr>
          </a:p>
        </p:txBody>
      </p:sp>
      <p:pic>
        <p:nvPicPr>
          <p:cNvPr id="18438" name="Рисунок 3" descr="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9" name="object 18"/>
          <p:cNvSpPr txBox="1">
            <a:spLocks noChangeArrowheads="1"/>
          </p:cNvSpPr>
          <p:nvPr/>
        </p:nvSpPr>
        <p:spPr bwMode="auto">
          <a:xfrm>
            <a:off x="1919536" y="0"/>
            <a:ext cx="9361040" cy="679031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«Дорожная деятельность, благоустройство и оказание ритуальных услуг на территории муниципального образования город Энгельс Энгельсского муниципального района Саратовской области»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95600" y="2780928"/>
            <a:ext cx="6696744" cy="2880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sp>
        <p:nvSpPr>
          <p:cNvPr id="18444" name="TextBox 6"/>
          <p:cNvSpPr txBox="1">
            <a:spLocks noChangeArrowheads="1"/>
          </p:cNvSpPr>
          <p:nvPr/>
        </p:nvSpPr>
        <p:spPr bwMode="auto">
          <a:xfrm>
            <a:off x="623392" y="764704"/>
            <a:ext cx="3831257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200" b="1" dirty="0">
                <a:latin typeface="Century Gothic" pitchFamily="34" charset="0"/>
              </a:rPr>
              <a:t>Цель программы: </a:t>
            </a:r>
            <a:r>
              <a:rPr lang="ru-RU" sz="1200" dirty="0">
                <a:latin typeface="Century Gothic" pitchFamily="34" charset="0"/>
              </a:rPr>
              <a:t>комплексное решение вопросов, связанных с организацией дорожной деятельности в отношении автомобильных дорог общего пользования местного значения, обеспечение безопасности дорожного движения, организация ритуальных услуг и содержание мест захоронения, организация мероприятий по благоустройству территорий муниципального образования город Энгельс</a:t>
            </a:r>
          </a:p>
        </p:txBody>
      </p:sp>
      <p:graphicFrame>
        <p:nvGraphicFramePr>
          <p:cNvPr id="13" name="Диаграмма 12"/>
          <p:cNvGraphicFramePr/>
          <p:nvPr/>
        </p:nvGraphicFramePr>
        <p:xfrm>
          <a:off x="7176120" y="692696"/>
          <a:ext cx="4320480" cy="20162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4" name="Рисунок 13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83832" y="692696"/>
            <a:ext cx="244827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191344" y="3135478"/>
          <a:ext cx="11809313" cy="3605891"/>
        </p:xfrm>
        <a:graphic>
          <a:graphicData uri="http://schemas.openxmlformats.org/drawingml/2006/table">
            <a:tbl>
              <a:tblPr firstRow="1" bandRow="1"/>
              <a:tblGrid>
                <a:gridCol w="60087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07374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9704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920352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997048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920352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9200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8803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2027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2028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6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Доля автомобильных дорог и элементов обустройства автомобильных дорог, в отношении которых проведены работы по содержанию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3328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Доля отремонтированных дорог от общей площади дорог, требующих ремонта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5,65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344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Доля территорий, в отношении которых осуществлены работы по благоустройству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%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100,0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8093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Площадь муниципальных кладбищ, в отношении которых проведены работы по благоустройству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тыс. кв. м.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1131,142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1131,142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1131,142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1131,142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1131,142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33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погребенных (погибших), не имеющих супруга, близких родственников, иных родственников либо законных представителей умершего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162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150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130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130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3450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электроэнергии, потребленной сетями городского наружного освещения, находящимися в муниципальной собственности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тыс. кВт/ч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5 948,9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5 948,9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5 948,9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5 948,9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5 948,9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5250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Протяженность кабельных и воздушных линий электропередачи наружного освещения, находящихся в муниципальной собственности, в отношении которых выполнены работы по содержанию, техническому обслуживанию, ремонту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км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413,4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413,4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413,4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413,4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413,4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331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электроэнергии, потребленной техническими средствами организации дорожного движения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тыс. кВт/ч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122,7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122,7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122,7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122,7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122,7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1872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Количество светофорных объектов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шт.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74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80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</a:tbl>
          </a:graphicData>
        </a:graphic>
      </p:graphicFrame>
    </p:spTree>
  </p:cSld>
  <p:clrMapOvr>
    <a:masterClrMapping/>
  </p:clrMapOvr>
  <p:transition spd="slow">
    <p:diamond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8"/>
          <p:cNvSpPr txBox="1">
            <a:spLocks noChangeArrowheads="1"/>
          </p:cNvSpPr>
          <p:nvPr/>
        </p:nvSpPr>
        <p:spPr bwMode="auto">
          <a:xfrm>
            <a:off x="1775520" y="0"/>
            <a:ext cx="9001000" cy="463587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4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4">
                  <a:lumMod val="20000"/>
                  <a:lumOff val="80000"/>
                  <a:shade val="100000"/>
                  <a:satMod val="115000"/>
                </a:schemeClr>
              </a:gs>
            </a:gsLst>
            <a:lin ang="135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wrap="square"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МП </a:t>
            </a:r>
            <a:r>
              <a:rPr lang="ru-RU" sz="1400" b="1" dirty="0" smtClean="0">
                <a:solidFill>
                  <a:srgbClr val="002060"/>
                </a:solidFill>
                <a:latin typeface="Century Gothic" pitchFamily="34" charset="0"/>
              </a:rPr>
              <a:t>«Создание условий для развития жилищного строительства в границах муниципального </a:t>
            </a:r>
            <a:r>
              <a:rPr lang="ru-RU" sz="1400" b="1" dirty="0">
                <a:solidFill>
                  <a:srgbClr val="002060"/>
                </a:solidFill>
                <a:latin typeface="Century Gothic" pitchFamily="34" charset="0"/>
              </a:rPr>
              <a:t>образования город Энгельс Энгельсского муниципального района Саратовской области»</a:t>
            </a:r>
          </a:p>
        </p:txBody>
      </p:sp>
      <p:pic>
        <p:nvPicPr>
          <p:cNvPr id="3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кругленный прямоугольник 5"/>
          <p:cNvSpPr/>
          <p:nvPr/>
        </p:nvSpPr>
        <p:spPr>
          <a:xfrm>
            <a:off x="767408" y="620688"/>
            <a:ext cx="3240360" cy="1656184"/>
          </a:xfrm>
          <a:prstGeom prst="roundRect">
            <a:avLst/>
          </a:prstGeom>
          <a:gradFill flip="none" rotWithShape="1">
            <a:gsLst>
              <a:gs pos="0">
                <a:srgbClr val="9999FF">
                  <a:shade val="30000"/>
                  <a:satMod val="115000"/>
                </a:srgbClr>
              </a:gs>
              <a:gs pos="50000">
                <a:srgbClr val="9999FF">
                  <a:shade val="67500"/>
                  <a:satMod val="115000"/>
                </a:srgbClr>
              </a:gs>
              <a:gs pos="100000">
                <a:srgbClr val="9999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b="1" dirty="0" smtClean="0">
                <a:solidFill>
                  <a:schemeClr val="tx1"/>
                </a:solidFill>
                <a:latin typeface="Century Gothic" pitchFamily="34" charset="0"/>
              </a:rPr>
              <a:t>Цель программы: </a:t>
            </a:r>
            <a:r>
              <a:rPr lang="ru-RU" sz="1200" dirty="0" smtClean="0">
                <a:solidFill>
                  <a:schemeClr val="tx1"/>
                </a:solidFill>
                <a:latin typeface="Century Gothic" pitchFamily="34" charset="0"/>
              </a:rPr>
              <a:t>развитие систем водоснабжения, водоотведения, теплоснабжения и улучшение транспортной доступности  территорий за счет реализации технических мероприятий на территории муниципального образования город Энгельс </a:t>
            </a:r>
            <a:endParaRPr lang="ru-RU" sz="1200" dirty="0">
              <a:solidFill>
                <a:schemeClr val="tx1"/>
              </a:solidFill>
              <a:latin typeface="Century Gothic" pitchFamily="34" charset="0"/>
            </a:endParaRPr>
          </a:p>
        </p:txBody>
      </p:sp>
      <p:graphicFrame>
        <p:nvGraphicFramePr>
          <p:cNvPr id="8" name="Диаграмма 7"/>
          <p:cNvGraphicFramePr/>
          <p:nvPr/>
        </p:nvGraphicFramePr>
        <p:xfrm>
          <a:off x="7104112" y="620688"/>
          <a:ext cx="4176464" cy="2304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67608" y="2996952"/>
            <a:ext cx="6696744" cy="2880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1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1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200" b="1" dirty="0">
                <a:latin typeface="Century Gothic" pitchFamily="34" charset="0"/>
              </a:rPr>
              <a:t>Сведения о целевых показателях (индикаторах) муниципальной программы: 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839417" y="3429000"/>
          <a:ext cx="10657183" cy="3515219"/>
        </p:xfrm>
        <a:graphic>
          <a:graphicData uri="http://schemas.openxmlformats.org/drawingml/2006/table">
            <a:tbl>
              <a:tblPr firstRow="1" bandRow="1"/>
              <a:tblGrid>
                <a:gridCol w="57328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410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74937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0847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0847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08476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808476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8190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Наименование показателя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Ед. </a:t>
                      </a:r>
                      <a:r>
                        <a:rPr kumimoji="0" lang="ru-RU" sz="11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изм</a:t>
                      </a: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2025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2026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2027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</a:rPr>
                        <a:t>2028 год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gradFill flip="none" rotWithShape="1">
                      <a:gsLst>
                        <a:gs pos="0">
                          <a:schemeClr val="accent6">
                            <a:lumMod val="40000"/>
                            <a:lumOff val="60000"/>
                            <a:shade val="30000"/>
                            <a:satMod val="115000"/>
                          </a:schemeClr>
                        </a:gs>
                        <a:gs pos="50000">
                          <a:schemeClr val="accent6">
                            <a:lumMod val="40000"/>
                            <a:lumOff val="60000"/>
                            <a:shade val="67500"/>
                            <a:satMod val="115000"/>
                          </a:schemeClr>
                        </a:gs>
                        <a:gs pos="100000">
                          <a:schemeClr val="accent6">
                            <a:lumMod val="40000"/>
                            <a:lumOff val="6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41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sz="1000" i="1" kern="120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Водоснабжение и водоотведение квартала жилой застройки с местоположением: Саратовская область, г.Энгельс, ул. 2-я Ленинградская, Восточный переулок, ул. М.Расковой,</a:t>
                      </a:r>
                      <a:r>
                        <a:rPr lang="ru-RU" sz="1000" i="1" kern="1200" baseline="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000" i="1" kern="1200" baseline="0" dirty="0" err="1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пр-т</a:t>
                      </a:r>
                      <a:r>
                        <a:rPr lang="ru-RU" sz="1000" i="1" kern="1200" baseline="0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+mn-ea"/>
                          <a:cs typeface="+mn-cs"/>
                        </a:rPr>
                        <a:t> Ф.Энгельса</a:t>
                      </a:r>
                      <a:endParaRPr kumimoji="0" lang="ru-RU" sz="1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кв.м.      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0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66 196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5358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Водоснабжение квартала жилой застройки с местоположением: Саратовская область, г.Энгельс, район ул. Тургенева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кв.м.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5 435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425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Водоснабжение и водоотведение, теплоснабжение кварталов жилой застройки с местоположением: Саратовская область, г.Энгельс, Волжский проспект, д. 61,61а;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Саратовская область, </a:t>
                      </a:r>
                      <a:r>
                        <a:rPr kumimoji="0" lang="ru-RU" sz="1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Энгельсский</a:t>
                      </a: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 район, пос. Геофизик, ул. Рабочая (технологическое присоединение к централизованным системам водоснабжения, водоотведения, теплоснабжения, создание объектов транспортной инфраструктуры)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кв.м.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solidFill>
                          <a:srgbClr val="0000FF"/>
                        </a:solidFill>
                        <a:latin typeface="Century Gothic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solidFill>
                            <a:srgbClr val="0000FF"/>
                          </a:solidFill>
                          <a:latin typeface="Century Gothic" pitchFamily="34" charset="0"/>
                        </a:rPr>
                        <a:t>11 488,7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9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Капитальный ремонт нежилого здания КНС №20,49; участка главного самотечного коллектора от ул. Молодежной; реконструкция участка сети водоснабжения по пр. Строителей с обустройством ПНС 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метр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000" b="1" i="1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110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120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3791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Модернизация участка сети водоснабжения в р-не 1-го Геологического проезда с устройством участка кольцевого водопровода от 1-го Геологического проезда – ул. Ореховой в сторону ЖСК «Базальт-2»-АО «</a:t>
                      </a:r>
                      <a:r>
                        <a:rPr kumimoji="0" lang="ru-RU" sz="1000" b="0" i="1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Автогрейд</a:t>
                      </a: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»-СНТ «Малинки»- СНТ «Орфей»- СНТ «Новое»</a:t>
                      </a:r>
                    </a:p>
                  </a:txBody>
                  <a:tcPr marL="68580" marR="68580" marT="0" marB="0" horzOverflow="overflow">
                    <a:lnL w="12700" cmpd="sng">
                      <a:solidFill>
                        <a:sysClr val="window" lastClr="FFFFFF"/>
                      </a:solidFill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метр 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5 248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-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h="50800" prst="divot"/>
                      <a:lightRig rig="flood" dir="t"/>
                    </a:cell3D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1" name="Рисунок 10" descr="C:\Users\Пользователь\Downloads\photo-2024-04-27-13-51-51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079776" y="692696"/>
            <a:ext cx="295232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Таблица 8"/>
          <p:cNvGraphicFramePr>
            <a:graphicFrameLocks noGrp="1"/>
          </p:cNvGraphicFramePr>
          <p:nvPr/>
        </p:nvGraphicFramePr>
        <p:xfrm>
          <a:off x="1631504" y="1052736"/>
          <a:ext cx="6048672" cy="17148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16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3698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4881">
                <a:tc>
                  <a:txBody>
                    <a:bodyPr/>
                    <a:lstStyle/>
                    <a:p>
                      <a:pPr algn="ctr"/>
                      <a:endParaRPr lang="ru-RU" sz="500" b="1" dirty="0" smtClean="0">
                        <a:solidFill>
                          <a:srgbClr val="211D59"/>
                        </a:solidFill>
                        <a:latin typeface="PT Astra Serif" panose="020A0703040505020204" pitchFamily="18" charset="-52"/>
                      </a:endParaRPr>
                    </a:p>
                    <a:p>
                      <a:pPr algn="ctr"/>
                      <a:r>
                        <a:rPr lang="ru-RU" sz="1500" b="1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Источники</a:t>
                      </a:r>
                      <a:r>
                        <a:rPr lang="ru-RU" sz="1500" b="1" baseline="0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 финансового обеспечения</a:t>
                      </a:r>
                      <a:endParaRPr lang="ru-RU" sz="1500" b="1" dirty="0">
                        <a:solidFill>
                          <a:srgbClr val="211D59"/>
                        </a:solidFill>
                        <a:latin typeface="PT Astra Serif" panose="020A0703040505020204" pitchFamily="18" charset="-52"/>
                      </a:endParaRPr>
                    </a:p>
                  </a:txBody>
                  <a:tcPr marL="47479" marR="47479" marT="23739" marB="23739">
                    <a:gradFill flip="none" rotWithShape="1">
                      <a:gsLst>
                        <a:gs pos="0">
                          <a:schemeClr val="accent1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500" b="1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Сумма (</a:t>
                      </a:r>
                      <a:r>
                        <a:rPr lang="ru-RU" sz="1500" b="1" baseline="0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тыс.руб.)</a:t>
                      </a:r>
                      <a:endParaRPr lang="ru-RU" sz="1500" b="1" dirty="0">
                        <a:solidFill>
                          <a:srgbClr val="211D59"/>
                        </a:solidFill>
                        <a:latin typeface="PT Astra Serif" panose="020A0703040505020204" pitchFamily="18" charset="-52"/>
                      </a:endParaRPr>
                    </a:p>
                  </a:txBody>
                  <a:tcPr marL="47479" marR="47479" marT="23739" marB="23739">
                    <a:gradFill flip="none" rotWithShape="1">
                      <a:gsLst>
                        <a:gs pos="0">
                          <a:schemeClr val="accent1">
                            <a:lumMod val="60000"/>
                            <a:lumOff val="4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lumMod val="60000"/>
                            <a:lumOff val="4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lumMod val="60000"/>
                            <a:lumOff val="40000"/>
                            <a:shade val="100000"/>
                            <a:satMod val="115000"/>
                          </a:schemeClr>
                        </a:gs>
                      </a:gsLst>
                      <a:lin ang="27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17179"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Средства федерального  бюджета</a:t>
                      </a:r>
                      <a:endParaRPr lang="ru-RU" sz="1300" b="0" dirty="0">
                        <a:solidFill>
                          <a:srgbClr val="211D59"/>
                        </a:solidFill>
                        <a:latin typeface="PT Astra Serif" panose="020A0703040505020204" pitchFamily="18" charset="-52"/>
                      </a:endParaRPr>
                    </a:p>
                  </a:txBody>
                  <a:tcPr marL="47479" marR="47479" marT="23739" marB="23739">
                    <a:solidFill>
                      <a:srgbClr val="D8E5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76 162,0</a:t>
                      </a:r>
                      <a:endParaRPr lang="ru-RU" sz="1300" b="0" dirty="0">
                        <a:solidFill>
                          <a:srgbClr val="211D59"/>
                        </a:solidFill>
                        <a:latin typeface="PT Astra Serif" panose="020A0703040505020204" pitchFamily="18" charset="-52"/>
                      </a:endParaRPr>
                    </a:p>
                  </a:txBody>
                  <a:tcPr marL="47479" marR="47479" marT="23739" marB="23739">
                    <a:solidFill>
                      <a:srgbClr val="D8E5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28060"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Средства областного  бюджета</a:t>
                      </a:r>
                      <a:endParaRPr lang="ru-RU" sz="1300" b="0" dirty="0">
                        <a:solidFill>
                          <a:srgbClr val="211D59"/>
                        </a:solidFill>
                        <a:latin typeface="PT Astra Serif" panose="020A0703040505020204" pitchFamily="18" charset="-52"/>
                      </a:endParaRPr>
                    </a:p>
                  </a:txBody>
                  <a:tcPr marL="47479" marR="47479" marT="23739" marB="23739">
                    <a:solidFill>
                      <a:srgbClr val="D8E5F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101 554,3</a:t>
                      </a:r>
                    </a:p>
                  </a:txBody>
                  <a:tcPr marL="47479" marR="47479" marT="23739" marB="23739">
                    <a:solidFill>
                      <a:srgbClr val="D8E5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317179"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Средства местного</a:t>
                      </a:r>
                      <a:r>
                        <a:rPr lang="ru-RU" sz="1300" b="0" baseline="0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  бюджета</a:t>
                      </a:r>
                      <a:endParaRPr lang="ru-RU" sz="1300" b="0" dirty="0">
                        <a:solidFill>
                          <a:srgbClr val="211D59"/>
                        </a:solidFill>
                        <a:latin typeface="PT Astra Serif" panose="020A0703040505020204" pitchFamily="18" charset="-52"/>
                      </a:endParaRPr>
                    </a:p>
                  </a:txBody>
                  <a:tcPr marL="47479" marR="47479" marT="23739" marB="23739">
                    <a:solidFill>
                      <a:srgbClr val="D8E5F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8 698,6</a:t>
                      </a:r>
                      <a:endParaRPr lang="ru-RU" sz="1300" b="0" dirty="0">
                        <a:solidFill>
                          <a:srgbClr val="211D59"/>
                        </a:solidFill>
                        <a:latin typeface="PT Astra Serif" panose="020A0703040505020204" pitchFamily="18" charset="-52"/>
                      </a:endParaRPr>
                    </a:p>
                  </a:txBody>
                  <a:tcPr marL="47479" marR="47479" marT="23739" marB="23739">
                    <a:solidFill>
                      <a:srgbClr val="D8E5F4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17537"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Итого</a:t>
                      </a:r>
                      <a:endParaRPr lang="ru-RU" sz="1300" b="1" dirty="0">
                        <a:solidFill>
                          <a:srgbClr val="211D59"/>
                        </a:solidFill>
                        <a:latin typeface="PT Astra Serif" panose="020A0703040505020204" pitchFamily="18" charset="-52"/>
                      </a:endParaRPr>
                    </a:p>
                  </a:txBody>
                  <a:tcPr marL="47479" marR="47479" marT="23739" marB="23739"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rgbClr val="211D59"/>
                          </a:solidFill>
                          <a:latin typeface="PT Astra Serif" panose="020A0703040505020204" pitchFamily="18" charset="-52"/>
                        </a:rPr>
                        <a:t>186 414,9</a:t>
                      </a:r>
                      <a:endParaRPr lang="ru-RU" sz="1300" b="1" dirty="0">
                        <a:solidFill>
                          <a:srgbClr val="211D59"/>
                        </a:solidFill>
                        <a:latin typeface="PT Astra Serif" panose="020A0703040505020204" pitchFamily="18" charset="-52"/>
                      </a:endParaRPr>
                    </a:p>
                  </a:txBody>
                  <a:tcPr marL="47479" marR="47479" marT="23739" marB="23739"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lin ang="189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Скругленный прямоугольник 2"/>
          <p:cNvSpPr/>
          <p:nvPr/>
        </p:nvSpPr>
        <p:spPr>
          <a:xfrm>
            <a:off x="1703512" y="2924944"/>
            <a:ext cx="5641975" cy="1196975"/>
          </a:xfrm>
          <a:prstGeom prst="roundRect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rgbClr val="002060"/>
              </a:solidFill>
              <a:latin typeface="PT Astra Serif" panose="020A0703040505020204" pitchFamily="18" charset="-5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rgbClr val="002060"/>
                </a:solidFill>
                <a:latin typeface="PT Astra Serif" panose="020A0703040505020204" pitchFamily="18" charset="-52"/>
              </a:rPr>
              <a:t>                        </a:t>
            </a:r>
            <a:r>
              <a:rPr lang="ru-RU" sz="1400" dirty="0" smtClean="0">
                <a:solidFill>
                  <a:srgbClr val="002060"/>
                </a:solidFill>
                <a:latin typeface="PT Astra Serif" panose="020A0703040505020204" pitchFamily="18" charset="-52"/>
              </a:rPr>
              <a:t>    Участие </a:t>
            </a:r>
            <a:r>
              <a:rPr lang="ru-RU" sz="1400" dirty="0">
                <a:solidFill>
                  <a:srgbClr val="002060"/>
                </a:solidFill>
                <a:latin typeface="PT Astra Serif" panose="020A0703040505020204" pitchFamily="18" charset="-52"/>
              </a:rPr>
              <a:t>в национальных проектах –         привлечение дополнительных источников в доходную часть бюджета</a:t>
            </a:r>
            <a:endParaRPr lang="ru-RU" sz="800" dirty="0">
              <a:solidFill>
                <a:srgbClr val="002060"/>
              </a:solidFill>
              <a:latin typeface="PT Astra Serif" panose="020A0703040505020204" pitchFamily="18" charset="-52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rgbClr val="002060"/>
              </a:solidFill>
              <a:latin typeface="PT Astra Serif" panose="020A0703040505020204" pitchFamily="18" charset="-52"/>
            </a:endParaRP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smtClean="0">
                <a:solidFill>
                  <a:srgbClr val="002060"/>
                </a:solidFill>
                <a:latin typeface="PT Astra Serif" panose="020A0703040505020204" pitchFamily="18" charset="-52"/>
              </a:rPr>
              <a:t>              </a:t>
            </a:r>
            <a:r>
              <a:rPr lang="ru-RU" sz="1400" dirty="0">
                <a:solidFill>
                  <a:srgbClr val="002060"/>
                </a:solidFill>
                <a:latin typeface="PT Astra Serif" panose="020A0703040505020204" pitchFamily="18" charset="-52"/>
              </a:rPr>
              <a:t>Повышение качества жизни населения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400" dirty="0">
              <a:solidFill>
                <a:srgbClr val="002060"/>
              </a:solidFill>
              <a:latin typeface="PT Astra Serif" panose="020A0703040505020204" pitchFamily="18" charset="-52"/>
            </a:endParaRPr>
          </a:p>
        </p:txBody>
      </p:sp>
      <p:sp>
        <p:nvSpPr>
          <p:cNvPr id="15" name="Шеврон 14"/>
          <p:cNvSpPr/>
          <p:nvPr/>
        </p:nvSpPr>
        <p:spPr>
          <a:xfrm>
            <a:off x="1847528" y="2924944"/>
            <a:ext cx="1584176" cy="287337"/>
          </a:xfrm>
          <a:prstGeom prst="chevr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>
                <a:solidFill>
                  <a:schemeClr val="tx1"/>
                </a:solidFill>
                <a:latin typeface="PT Astra Serif" panose="020A0703040505020204" pitchFamily="18" charset="-52"/>
                <a:cs typeface="Times New Roman" panose="02020603050405020304" pitchFamily="18" charset="0"/>
              </a:rPr>
              <a:t>Цель   </a:t>
            </a:r>
          </a:p>
        </p:txBody>
      </p:sp>
      <p:sp>
        <p:nvSpPr>
          <p:cNvPr id="16" name="Пятиугольник 15"/>
          <p:cNvSpPr/>
          <p:nvPr/>
        </p:nvSpPr>
        <p:spPr>
          <a:xfrm>
            <a:off x="1775520" y="3789040"/>
            <a:ext cx="1332005" cy="287337"/>
          </a:xfrm>
          <a:prstGeom prst="homePlate">
            <a:avLst/>
          </a:prstGeom>
          <a:solidFill>
            <a:srgbClr val="31319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PT Astra Serif" panose="020A0703040505020204" pitchFamily="18" charset="-52"/>
                <a:cs typeface="Times New Roman" panose="02020603050405020304" pitchFamily="18" charset="0"/>
              </a:rPr>
              <a:t>Результат</a:t>
            </a:r>
            <a:endParaRPr lang="ru-RU" sz="1600" dirty="0">
              <a:latin typeface="PT Astra Serif" panose="020A07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135560" y="4293096"/>
            <a:ext cx="8928992" cy="646331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innerShdw blurRad="63500" dist="50800" dir="18900000">
              <a:prstClr val="black">
                <a:alpha val="50000"/>
              </a:prstClr>
            </a:innerShdw>
          </a:effectLst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defTabSz="35605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15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Основные направления приоритетных целей и задач</a:t>
            </a:r>
          </a:p>
          <a:p>
            <a:pPr algn="ctr" defTabSz="35605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 spc="15" dirty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предусмотренные бюджетом на </a:t>
            </a:r>
            <a:r>
              <a:rPr lang="ru-RU" b="1" spc="15" dirty="0" smtClean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rebuchet MS" pitchFamily="34" charset="0"/>
                <a:ea typeface="Segoe UI" panose="020B0502040204020203" pitchFamily="34" charset="0"/>
                <a:cs typeface="Times New Roman" panose="02020603050405020304" pitchFamily="18" charset="0"/>
              </a:rPr>
              <a:t>2026 год:</a:t>
            </a:r>
            <a:endParaRPr lang="ru-RU" b="1" spc="15" dirty="0">
              <a:ln w="0"/>
              <a:solidFill>
                <a:srgbClr val="002060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Trebuchet MS" pitchFamily="34" charset="0"/>
              <a:ea typeface="Segoe UI" panose="020B0502040204020203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3" descr="6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Заголовок 1"/>
          <p:cNvSpPr txBox="1">
            <a:spLocks/>
          </p:cNvSpPr>
          <p:nvPr/>
        </p:nvSpPr>
        <p:spPr bwMode="auto">
          <a:xfrm>
            <a:off x="2855640" y="116632"/>
            <a:ext cx="7632848" cy="864096"/>
          </a:xfrm>
          <a:prstGeom prst="rect">
            <a:avLst/>
          </a:prstGeom>
          <a:gradFill flip="none" rotWithShape="1">
            <a:gsLst>
              <a:gs pos="0">
                <a:srgbClr val="92D050">
                  <a:shade val="30000"/>
                  <a:satMod val="115000"/>
                </a:srgbClr>
              </a:gs>
              <a:gs pos="50000">
                <a:srgbClr val="92D050">
                  <a:shade val="67500"/>
                  <a:satMod val="115000"/>
                </a:srgbClr>
              </a:gs>
              <a:gs pos="100000">
                <a:srgbClr val="92D050">
                  <a:shade val="100000"/>
                  <a:satMod val="115000"/>
                </a:srgbClr>
              </a:gs>
            </a:gsLst>
            <a:lin ang="16200000" scaled="1"/>
            <a:tileRect/>
          </a:gra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defTabSz="684213" eaLnBrk="1" hangingPunct="1"/>
            <a:r>
              <a:rPr lang="ru-RU" sz="2800" b="1" dirty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Реализация национальных </a:t>
            </a:r>
            <a:r>
              <a:rPr lang="ru-RU" sz="2800" b="1" dirty="0" smtClean="0">
                <a:solidFill>
                  <a:srgbClr val="00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проектов              в 2026 году</a:t>
            </a:r>
            <a:endParaRPr lang="ru-RU" sz="2800" b="1" dirty="0">
              <a:solidFill>
                <a:srgbClr val="00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17" name="Рисунок 16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8" name="Диаграмма 17"/>
          <p:cNvGraphicFramePr/>
          <p:nvPr/>
        </p:nvGraphicFramePr>
        <p:xfrm>
          <a:off x="8040216" y="1916832"/>
          <a:ext cx="3647728" cy="19328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Схема 19"/>
          <p:cNvGraphicFramePr/>
          <p:nvPr/>
        </p:nvGraphicFramePr>
        <p:xfrm>
          <a:off x="1343472" y="4869160"/>
          <a:ext cx="10441160" cy="1728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3791744" y="116632"/>
            <a:ext cx="5525236" cy="864096"/>
          </a:xfrm>
          <a:prstGeom prst="roundRect">
            <a:avLst/>
          </a:prstGeom>
          <a:gradFill flip="none" rotWithShape="1">
            <a:gsLst>
              <a:gs pos="0">
                <a:srgbClr val="CCECFF">
                  <a:shade val="30000"/>
                  <a:satMod val="115000"/>
                </a:srgbClr>
              </a:gs>
              <a:gs pos="50000">
                <a:srgbClr val="CCECFF">
                  <a:shade val="67500"/>
                  <a:satMod val="115000"/>
                </a:srgbClr>
              </a:gs>
              <a:gs pos="100000">
                <a:srgbClr val="CCECFF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4"/>
          <p:cNvSpPr txBox="1">
            <a:spLocks/>
          </p:cNvSpPr>
          <p:nvPr/>
        </p:nvSpPr>
        <p:spPr>
          <a:xfrm>
            <a:off x="3791744" y="188640"/>
            <a:ext cx="5976664" cy="792088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685800"/>
            <a:r>
              <a:rPr lang="ru-RU" sz="2800" b="1" spc="28" dirty="0">
                <a:ln w="0"/>
                <a:solidFill>
                  <a:srgbClr val="211D5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</a:rPr>
              <a:t>Национальный проект </a:t>
            </a:r>
            <a:endParaRPr lang="ru-RU" sz="2800" b="1" spc="28" dirty="0" smtClean="0">
              <a:ln w="0"/>
              <a:solidFill>
                <a:srgbClr val="211D59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n-lt"/>
            </a:endParaRPr>
          </a:p>
          <a:p>
            <a:pPr algn="ctr" defTabSz="685800"/>
            <a:r>
              <a:rPr lang="ru-RU" sz="2800" b="1" spc="28" dirty="0" smtClean="0">
                <a:ln w="0"/>
                <a:solidFill>
                  <a:srgbClr val="211D5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+mn-lt"/>
              </a:rPr>
              <a:t>«Инфраструктура для жизни»</a:t>
            </a:r>
            <a:endParaRPr lang="ru-RU" sz="2800" b="1" spc="28" dirty="0">
              <a:ln w="0"/>
              <a:solidFill>
                <a:srgbClr val="211D59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+mn-lt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99456" y="1412776"/>
            <a:ext cx="3456384" cy="461665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279740"/>
            <a:r>
              <a:rPr lang="ru-RU" sz="1200" b="1" spc="14" dirty="0" smtClean="0">
                <a:ln w="0"/>
                <a:solidFill>
                  <a:schemeClr val="tx1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</a:rPr>
              <a:t>Федеральный проект «Региональная и местная дорожная сеть»</a:t>
            </a:r>
            <a:endParaRPr lang="ru-RU" sz="1200" b="1" spc="14" dirty="0">
              <a:ln w="0"/>
              <a:solidFill>
                <a:schemeClr val="tx1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20136" y="1412776"/>
            <a:ext cx="3078104" cy="461665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l="100000" b="100000"/>
            </a:path>
            <a:tileRect t="-100000" r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279740"/>
            <a:r>
              <a:rPr lang="ru-RU" sz="1200" b="1" spc="14" dirty="0" smtClean="0">
                <a:ln w="0"/>
                <a:solidFill>
                  <a:srgbClr val="211D5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</a:rPr>
              <a:t>Федеральный проект «Формирование комфортной городской среды»</a:t>
            </a:r>
            <a:endParaRPr lang="ru-RU" sz="1200" b="1" spc="14" dirty="0">
              <a:ln w="0"/>
              <a:solidFill>
                <a:srgbClr val="211D59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/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4079776" y="1052736"/>
            <a:ext cx="216024" cy="216024"/>
          </a:xfrm>
          <a:prstGeom prst="down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8328248" y="1052736"/>
            <a:ext cx="216024" cy="216024"/>
          </a:xfrm>
          <a:prstGeom prst="downArrow">
            <a:avLst/>
          </a:prstGeom>
          <a:gradFill flip="none" rotWithShape="1">
            <a:gsLst>
              <a:gs pos="0">
                <a:srgbClr val="00B050">
                  <a:shade val="30000"/>
                  <a:satMod val="115000"/>
                </a:srgbClr>
              </a:gs>
              <a:gs pos="50000">
                <a:srgbClr val="00B050">
                  <a:shade val="67500"/>
                  <a:satMod val="115000"/>
                </a:srgbClr>
              </a:gs>
              <a:gs pos="100000">
                <a:srgbClr val="00B050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5" name="Стрелка вниз 14"/>
          <p:cNvSpPr/>
          <p:nvPr/>
        </p:nvSpPr>
        <p:spPr>
          <a:xfrm>
            <a:off x="8688288" y="2564904"/>
            <a:ext cx="216024" cy="216024"/>
          </a:xfrm>
          <a:prstGeom prst="downArrow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2999656" y="2564904"/>
            <a:ext cx="216024" cy="216024"/>
          </a:xfrm>
          <a:prstGeom prst="downArrow">
            <a:avLst/>
          </a:prstGeom>
          <a:gradFill flip="none" rotWithShape="1">
            <a:gsLst>
              <a:gs pos="0">
                <a:srgbClr val="0000FF">
                  <a:shade val="30000"/>
                  <a:satMod val="115000"/>
                </a:srgbClr>
              </a:gs>
              <a:gs pos="50000">
                <a:srgbClr val="0000FF">
                  <a:shade val="67500"/>
                  <a:satMod val="115000"/>
                </a:srgbClr>
              </a:gs>
              <a:gs pos="100000">
                <a:srgbClr val="0000FF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ru-RU" sz="135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8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1" name="Таблица 20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07765398"/>
              </p:ext>
            </p:extLst>
          </p:nvPr>
        </p:nvGraphicFramePr>
        <p:xfrm>
          <a:off x="479376" y="2852936"/>
          <a:ext cx="5544616" cy="1368152"/>
        </p:xfrm>
        <a:graphic>
          <a:graphicData uri="http://schemas.openxmlformats.org/drawingml/2006/table">
            <a:tbl>
              <a:tblPr firstRow="1" bandRow="1">
                <a:effectLst>
                  <a:reflection blurRad="6350" stA="52000" endA="300" endPos="35000" dir="5400000" sy="-100000" algn="bl" rotWithShape="0"/>
                </a:effectLst>
                <a:tableStyleId>{5C22544A-7EE6-4342-B048-85BDC9FD1C3A}</a:tableStyleId>
              </a:tblPr>
              <a:tblGrid>
                <a:gridCol w="42400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30461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34340">
                <a:tc>
                  <a:txBody>
                    <a:bodyPr/>
                    <a:lstStyle/>
                    <a:p>
                      <a:pPr marL="0" marR="0" indent="0" algn="l" defTabSz="3560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Выполнение работ по ремонту автомобильных дорог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общего пользования</a:t>
                      </a: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, в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том числе: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103 110,0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0437">
                <a:tc>
                  <a:txBody>
                    <a:bodyPr/>
                    <a:lstStyle/>
                    <a:p>
                      <a:pPr marL="0" marR="0" indent="0" algn="r" defTabSz="3560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 федерального бюджета</a:t>
                      </a:r>
                    </a:p>
                  </a:txBody>
                  <a:tcPr marL="68580" marR="68580" marT="34290" marB="3429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0,0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80437">
                <a:tc>
                  <a:txBody>
                    <a:bodyPr/>
                    <a:lstStyle/>
                    <a:p>
                      <a:pPr marL="0" marR="0" indent="0" algn="r" defTabSz="3560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 областного бюджета</a:t>
                      </a:r>
                    </a:p>
                  </a:txBody>
                  <a:tcPr marL="68580" marR="68580" marT="34290" marB="3429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100 000,0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72938">
                <a:tc>
                  <a:txBody>
                    <a:bodyPr/>
                    <a:lstStyle/>
                    <a:p>
                      <a:pPr marL="0" marR="0" indent="0" algn="r" defTabSz="3560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 местного бюджета</a:t>
                      </a:r>
                    </a:p>
                  </a:txBody>
                  <a:tcPr marL="68580" marR="68580" marT="34290" marB="3429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3 110,0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2" name="TextBox 21"/>
          <p:cNvSpPr txBox="1"/>
          <p:nvPr/>
        </p:nvSpPr>
        <p:spPr>
          <a:xfrm>
            <a:off x="595274" y="2151869"/>
            <a:ext cx="10787138" cy="307777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6200000" scaled="1"/>
            <a:tileRect/>
          </a:gradFill>
          <a:ln>
            <a:noFill/>
          </a:ln>
          <a:effectLst>
            <a:outerShdw blurRad="107950" dist="12700" dir="5400000" algn="ctr">
              <a:srgbClr val="000000"/>
            </a:outerShdw>
            <a:softEdge rad="635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279740"/>
            <a:r>
              <a:rPr lang="ru-RU" sz="1400" b="1" spc="14" dirty="0">
                <a:ln w="0"/>
                <a:solidFill>
                  <a:srgbClr val="211D5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</a:rPr>
              <a:t>Основные направления финансирования в </a:t>
            </a:r>
            <a:r>
              <a:rPr lang="ru-RU" sz="1400" b="1" spc="14" dirty="0" smtClean="0">
                <a:ln w="0"/>
                <a:solidFill>
                  <a:srgbClr val="211D59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Calibri" panose="020F0502020204030204"/>
              </a:rPr>
              <a:t>2026 году, тыс. руб.</a:t>
            </a:r>
            <a:endParaRPr lang="ru-RU" sz="1400" b="1" spc="14" dirty="0">
              <a:ln w="0"/>
              <a:solidFill>
                <a:srgbClr val="211D59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latin typeface="Calibri" panose="020F0502020204030204"/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107765398"/>
              </p:ext>
            </p:extLst>
          </p:nvPr>
        </p:nvGraphicFramePr>
        <p:xfrm>
          <a:off x="6238876" y="2852935"/>
          <a:ext cx="5143536" cy="1371600"/>
        </p:xfrm>
        <a:graphic>
          <a:graphicData uri="http://schemas.openxmlformats.org/drawingml/2006/table">
            <a:tbl>
              <a:tblPr firstRow="1" bandRow="1">
                <a:effectLst>
                  <a:reflection blurRad="6350" stA="52000" endA="300" endPos="35000" dir="5400000" sy="-100000" algn="bl" rotWithShape="0"/>
                </a:effectLst>
                <a:tableStyleId>{5C22544A-7EE6-4342-B048-85BDC9FD1C3A}</a:tableStyleId>
              </a:tblPr>
              <a:tblGrid>
                <a:gridCol w="393329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1024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577200">
                <a:tc>
                  <a:txBody>
                    <a:bodyPr/>
                    <a:lstStyle/>
                    <a:p>
                      <a:pPr marL="0" marR="0" indent="0" algn="l" defTabSz="3560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Благоустройство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дворовых и общественных территорий. </a:t>
                      </a:r>
                    </a:p>
                    <a:p>
                      <a:pPr marL="0" marR="0" indent="0" algn="l" defTabSz="3560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 по созданию энергоэффективного городского освещения,</a:t>
                      </a:r>
                      <a:r>
                        <a:rPr lang="ru-RU" sz="1200" b="0" kern="1200" baseline="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в том числе:</a:t>
                      </a:r>
                      <a:endParaRPr lang="ru-RU" sz="1200" b="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34290" marB="34290"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55 204,6</a:t>
                      </a:r>
                      <a:endParaRPr lang="ru-RU" sz="1200" b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44015">
                <a:tc>
                  <a:txBody>
                    <a:bodyPr/>
                    <a:lstStyle/>
                    <a:p>
                      <a:pPr marL="0" marR="0" indent="0" algn="r" defTabSz="3560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 федерального бюджета</a:t>
                      </a:r>
                    </a:p>
                  </a:txBody>
                  <a:tcPr marL="68580" marR="68580" marT="34290" marB="3429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49 </a:t>
                      </a:r>
                      <a:r>
                        <a:rPr lang="ru-RU" sz="1200" b="1" i="1" baseline="0" dirty="0" smtClean="0">
                          <a:solidFill>
                            <a:schemeClr val="tx1"/>
                          </a:solidFill>
                          <a:latin typeface="+mn-lt"/>
                        </a:rPr>
                        <a:t> 980,0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4015">
                <a:tc>
                  <a:txBody>
                    <a:bodyPr/>
                    <a:lstStyle/>
                    <a:p>
                      <a:pPr marL="0" marR="0" indent="0" algn="r" defTabSz="3560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 областного бюджета</a:t>
                      </a:r>
                    </a:p>
                  </a:txBody>
                  <a:tcPr marL="68580" marR="68580" marT="34290" marB="3429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1 020,0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44015">
                <a:tc>
                  <a:txBody>
                    <a:bodyPr/>
                    <a:lstStyle/>
                    <a:p>
                      <a:pPr marL="0" marR="0" indent="0" algn="r" defTabSz="35608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i="1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средства местного бюджета</a:t>
                      </a:r>
                    </a:p>
                  </a:txBody>
                  <a:tcPr marL="68580" marR="68580" marT="34290" marB="34290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1" dirty="0" smtClean="0">
                          <a:solidFill>
                            <a:schemeClr val="tx1"/>
                          </a:solidFill>
                          <a:latin typeface="+mn-lt"/>
                        </a:rPr>
                        <a:t>4 204,6</a:t>
                      </a:r>
                      <a:endParaRPr lang="ru-RU" sz="1200" b="1" i="1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 marL="68580" marR="68580" marT="34290" marB="34290" anchor="ctr"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t="100000"/>
                      </a:path>
                      <a:tileRect r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24" name="Рисунок 23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95800" y="4365104"/>
            <a:ext cx="3528392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" name="Рисунок 24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968208" y="4365104"/>
            <a:ext cx="338437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8" name="Picture 2" descr="C:\Users\Пользователь\Desktop\МОЯ РАБОТА\Бюджет для граждан_2024\ИСПОЛНЕНИЕ\картинки\ремонт дорог общего пользования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9376" y="4365104"/>
            <a:ext cx="3729529" cy="2492896"/>
          </a:xfrm>
          <a:prstGeom prst="rect">
            <a:avLst/>
          </a:prstGeom>
          <a:noFill/>
        </p:spPr>
      </p:pic>
      <p:pic>
        <p:nvPicPr>
          <p:cNvPr id="20" name="Рисунок 19" descr="C:\Users\Пользователь\Desktop\МОЯ РАБОТА\Бюджет для граждан_2024\ИСПОЛНЕНИЕ\картинки\инфраструктура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55440" y="0"/>
            <a:ext cx="2520279" cy="1340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" name="Рисунок 18" descr="Picture background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 descr="C:\Users\Пользователь\Desktop\МОЯ РАБОТА\Бюджет для граждан_2026\АКТУАЛЬНАЯ РЕДАКЦИЯ\1. Первоначальный по окончательному бюджету от 18.12.2025\Новые картинки\бычок 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0"/>
            <a:ext cx="1296144" cy="1268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7889" cy="576064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855640" y="0"/>
            <a:ext cx="8064896" cy="102592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ctr"/>
            <a:r>
              <a:rPr lang="ru-RU" sz="2900" b="1" i="1" spc="37" dirty="0" smtClean="0">
                <a:ln w="0"/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Капитальный ремонт Энгельсского краеведческого музея в рамках НП «Семья»</a:t>
            </a:r>
            <a:endParaRPr lang="ru-RU" sz="2900" b="1" i="1" spc="37" dirty="0">
              <a:ln w="0"/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Рисунок 8" descr="C:\Users\Пользователь\Desktop\ЭКЗ\вид с вывеской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112224" y="1028733"/>
            <a:ext cx="3936437" cy="2904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C:\Users\Пользователь\Desktop\ЭКЗ\i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511824" y="4077072"/>
            <a:ext cx="3360373" cy="261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Пользователь\Desktop\17582964372_19_September_2025_i14113_remont_prodoljetsya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55440" y="4077072"/>
            <a:ext cx="3552395" cy="262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Picture background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Прямоугольник 11"/>
          <p:cNvSpPr/>
          <p:nvPr/>
        </p:nvSpPr>
        <p:spPr>
          <a:xfrm>
            <a:off x="7968208" y="4221088"/>
            <a:ext cx="4032448" cy="2408352"/>
          </a:xfrm>
          <a:prstGeom prst="rect">
            <a:avLst/>
          </a:prstGeom>
          <a:gradFill flip="none" rotWithShape="1">
            <a:gsLst>
              <a:gs pos="0">
                <a:srgbClr val="FFCCCC">
                  <a:shade val="30000"/>
                  <a:satMod val="115000"/>
                </a:srgbClr>
              </a:gs>
              <a:gs pos="50000">
                <a:srgbClr val="FFCCCC">
                  <a:shade val="67500"/>
                  <a:satMod val="115000"/>
                </a:srgbClr>
              </a:gs>
              <a:gs pos="100000">
                <a:srgbClr val="FFCCCC">
                  <a:shade val="100000"/>
                  <a:satMod val="115000"/>
                </a:srgbClr>
              </a:gs>
            </a:gsLst>
            <a:path path="circle">
              <a:fillToRect r="100000" b="100000"/>
            </a:path>
            <a:tileRect l="-100000" t="-100000"/>
          </a:gradFill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68580" tIns="34290" rIns="68580" bIns="34290">
            <a:spAutoFit/>
          </a:bodyPr>
          <a:lstStyle/>
          <a:p>
            <a:pPr algn="ctr" defTabSz="279740"/>
            <a:r>
              <a:rPr lang="ru-RU" sz="1900" b="1" i="1" dirty="0" smtClean="0">
                <a:solidFill>
                  <a:srgbClr val="002060"/>
                </a:solidFill>
                <a:latin typeface="Trebuchet MS" pitchFamily="34" charset="0"/>
              </a:rPr>
              <a:t>Цель НП: </a:t>
            </a:r>
          </a:p>
          <a:p>
            <a:pPr algn="ctr" defTabSz="279740">
              <a:buFontTx/>
              <a:buChar char="-"/>
            </a:pPr>
            <a:r>
              <a:rPr lang="ru-RU" sz="1900" b="1" i="1" smtClean="0">
                <a:solidFill>
                  <a:srgbClr val="002060"/>
                </a:solidFill>
                <a:latin typeface="Trebuchet MS" pitchFamily="34" charset="0"/>
              </a:rPr>
              <a:t> укрепление </a:t>
            </a:r>
            <a:r>
              <a:rPr lang="ru-RU" sz="1900" b="1" i="1" dirty="0" smtClean="0">
                <a:solidFill>
                  <a:srgbClr val="002060"/>
                </a:solidFill>
                <a:latin typeface="Trebuchet MS" pitchFamily="34" charset="0"/>
              </a:rPr>
              <a:t>института семьи и продвижение в обществе семейных ценностей</a:t>
            </a:r>
          </a:p>
          <a:p>
            <a:pPr algn="ctr" defTabSz="279740">
              <a:buFontTx/>
              <a:buChar char="-"/>
            </a:pPr>
            <a:r>
              <a:rPr lang="ru-RU" sz="1900" b="1" i="1" dirty="0" smtClean="0">
                <a:solidFill>
                  <a:srgbClr val="002060"/>
                </a:solidFill>
                <a:latin typeface="Trebuchet MS" pitchFamily="34" charset="0"/>
              </a:rPr>
              <a:t> создание условий для воспитания, образования, культурного роста и участия родителей в жизни детей</a:t>
            </a:r>
            <a:endParaRPr lang="ru-RU" sz="1900" b="1" i="1" dirty="0">
              <a:solidFill>
                <a:srgbClr val="002060"/>
              </a:solidFill>
              <a:latin typeface="Trebuchet MS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703512" y="980728"/>
            <a:ext cx="6264696" cy="3024336"/>
          </a:xfrm>
          <a:prstGeom prst="roundRect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2026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году продолжается капитальный ремонт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«Энгельсского краеведческого музея» </a:t>
            </a:r>
          </a:p>
          <a:p>
            <a:pPr algn="ctr"/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28 100,3 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тыс. рублей выделено на ремонт внутренних помещений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b="1" dirty="0" smtClean="0">
                <a:solidFill>
                  <a:srgbClr val="002060"/>
                </a:solidFill>
                <a:cs typeface="Times New Roman" panose="02020603050405020304" pitchFamily="18" charset="0"/>
              </a:rPr>
              <a:t>средства федерального бюджета – 26 182,0 тыс. рублей; средства областного бюджета – 534,3 тыс. рублей; средства местного бюджета – 1 384,0 тыс. рублей)</a:t>
            </a:r>
          </a:p>
        </p:txBody>
      </p:sp>
    </p:spTree>
  </p:cSld>
  <p:clrMapOvr>
    <a:masterClrMapping/>
  </p:clrMapOvr>
  <p:transition spd="slow">
    <p:diamond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135560" y="119209"/>
            <a:ext cx="8712968" cy="110799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accent4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accent4">
                  <a:lumMod val="40000"/>
                  <a:lumOff val="60000"/>
                  <a:shade val="100000"/>
                  <a:satMod val="115000"/>
                </a:schemeClr>
              </a:gs>
            </a:gsLst>
            <a:lin ang="13500000" scaled="1"/>
            <a:tileRect/>
          </a:gradFill>
        </p:spPr>
        <p:txBody>
          <a:bodyPr wrap="square">
            <a:spAutoFit/>
          </a:bodyPr>
          <a:lstStyle/>
          <a:p>
            <a:pPr algn="ctr" defTabSz="372959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spc="27" dirty="0">
                <a:ln w="0"/>
                <a:solidFill>
                  <a:srgbClr val="002060"/>
                </a:solidFill>
                <a:latin typeface="Trebuchet MS" pitchFamily="34" charset="0"/>
              </a:rPr>
              <a:t>Муниципальный долг </a:t>
            </a:r>
            <a:r>
              <a:rPr lang="ru-RU" sz="2200" b="1" spc="27" dirty="0" smtClean="0">
                <a:ln w="0"/>
                <a:solidFill>
                  <a:srgbClr val="002060"/>
                </a:solidFill>
                <a:latin typeface="Trebuchet MS" pitchFamily="34" charset="0"/>
              </a:rPr>
              <a:t>бюджета городского поселения город Энгельс Энгельсского муниципального района Саратовской области в 2026 году</a:t>
            </a:r>
            <a:endParaRPr lang="ru-RU" sz="2200" b="1" spc="27" dirty="0">
              <a:ln w="0"/>
              <a:solidFill>
                <a:srgbClr val="002060"/>
              </a:solidFill>
              <a:latin typeface="Trebuchet MS" pitchFamily="34" charset="0"/>
            </a:endParaRPr>
          </a:p>
        </p:txBody>
      </p:sp>
      <p:graphicFrame>
        <p:nvGraphicFramePr>
          <p:cNvPr id="14" name="Диаграмма 13"/>
          <p:cNvGraphicFramePr/>
          <p:nvPr>
            <p:extLst>
              <p:ext uri="{D42A27DB-BD31-4B8C-83A1-F6EECF244321}">
                <p14:modId xmlns="" xmlns:p14="http://schemas.microsoft.com/office/powerpoint/2010/main" val="2928895502"/>
              </p:ext>
            </p:extLst>
          </p:nvPr>
        </p:nvGraphicFramePr>
        <p:xfrm>
          <a:off x="5879976" y="1196752"/>
          <a:ext cx="5760640" cy="38164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Диаграмма 14"/>
          <p:cNvGraphicFramePr/>
          <p:nvPr>
            <p:extLst>
              <p:ext uri="{D42A27DB-BD31-4B8C-83A1-F6EECF244321}">
                <p14:modId xmlns="" xmlns:p14="http://schemas.microsoft.com/office/powerpoint/2010/main" val="1057988646"/>
              </p:ext>
            </p:extLst>
          </p:nvPr>
        </p:nvGraphicFramePr>
        <p:xfrm>
          <a:off x="551384" y="3212976"/>
          <a:ext cx="5184576" cy="34563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12" name="Рисунок 3" descr="6.pn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budget 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023992" y="5098369"/>
            <a:ext cx="5616624" cy="17596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 descr="Picture background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1384" y="1196752"/>
            <a:ext cx="518457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Picture background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4"/>
          <p:cNvSpPr txBox="1">
            <a:spLocks/>
          </p:cNvSpPr>
          <p:nvPr/>
        </p:nvSpPr>
        <p:spPr>
          <a:xfrm>
            <a:off x="1703512" y="260648"/>
            <a:ext cx="6429420" cy="602126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6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6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l="100000" b="100000"/>
            </a:path>
            <a:tileRect t="-100000" r="-100000"/>
          </a:gradFill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200" b="1" spc="27" dirty="0" smtClean="0">
                <a:ln w="0"/>
                <a:solidFill>
                  <a:srgbClr val="002060"/>
                </a:solidFill>
                <a:latin typeface="PT Astra Serif" panose="020A0703040505020204" pitchFamily="18" charset="-52"/>
                <a:ea typeface="+mn-ea"/>
                <a:cs typeface="+mn-cs"/>
              </a:rPr>
              <a:t>Дополнительная информация</a:t>
            </a:r>
            <a:endParaRPr lang="ru-RU" sz="3200" b="1" spc="27" dirty="0">
              <a:ln w="0"/>
              <a:solidFill>
                <a:srgbClr val="002060"/>
              </a:solidFill>
              <a:latin typeface="PT Astra Serif" panose="020A0703040505020204" pitchFamily="18" charset="-52"/>
              <a:ea typeface="+mn-ea"/>
              <a:cs typeface="+mn-cs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2269492019"/>
              </p:ext>
            </p:extLst>
          </p:nvPr>
        </p:nvGraphicFramePr>
        <p:xfrm>
          <a:off x="452398" y="1428736"/>
          <a:ext cx="11449274" cy="5370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03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83264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64096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02578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8581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85818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  <a:gridCol w="759982">
                  <a:extLst>
                    <a:ext uri="{9D8B030D-6E8A-4147-A177-3AD203B41FA5}">
                      <a16:colId xmlns="" xmlns:a16="http://schemas.microsoft.com/office/drawing/2014/main" val="20007"/>
                    </a:ext>
                  </a:extLst>
                </a:gridCol>
              </a:tblGrid>
              <a:tr h="88834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N</a:t>
                      </a:r>
                      <a:br>
                        <a:rPr lang="ru-RU" sz="1200" b="1" dirty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</a:br>
                      <a:r>
                        <a:rPr lang="ru-RU" sz="1200" b="1" dirty="0" err="1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/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п</a:t>
                      </a: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shade val="30000"/>
                            <a:satMod val="115000"/>
                          </a:srgbClr>
                        </a:gs>
                        <a:gs pos="50000">
                          <a:srgbClr val="FFFF00">
                            <a:shade val="67500"/>
                            <a:satMod val="115000"/>
                          </a:srgbClr>
                        </a:gs>
                        <a:gs pos="100000">
                          <a:srgbClr val="FFFF00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Наименование показателя</a:t>
                      </a: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shade val="30000"/>
                            <a:satMod val="115000"/>
                          </a:srgbClr>
                        </a:gs>
                        <a:gs pos="50000">
                          <a:srgbClr val="FFFF00">
                            <a:shade val="67500"/>
                            <a:satMod val="115000"/>
                          </a:srgbClr>
                        </a:gs>
                        <a:gs pos="100000">
                          <a:srgbClr val="FFFF00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Ед. </a:t>
                      </a:r>
                      <a:r>
                        <a:rPr lang="ru-RU" sz="1200" b="1" dirty="0" err="1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изм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.</a:t>
                      </a: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shade val="30000"/>
                            <a:satMod val="115000"/>
                          </a:srgbClr>
                        </a:gs>
                        <a:gs pos="50000">
                          <a:srgbClr val="FFFF00">
                            <a:shade val="67500"/>
                            <a:satMod val="115000"/>
                          </a:srgbClr>
                        </a:gs>
                        <a:gs pos="100000">
                          <a:srgbClr val="FFFF00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2024 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shade val="30000"/>
                            <a:satMod val="115000"/>
                          </a:srgbClr>
                        </a:gs>
                        <a:gs pos="50000">
                          <a:srgbClr val="FFFF00">
                            <a:shade val="67500"/>
                            <a:satMod val="115000"/>
                          </a:srgbClr>
                        </a:gs>
                        <a:gs pos="100000">
                          <a:srgbClr val="FFFF00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2025 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shade val="30000"/>
                            <a:satMod val="115000"/>
                          </a:srgbClr>
                        </a:gs>
                        <a:gs pos="50000">
                          <a:srgbClr val="FFFF00">
                            <a:shade val="67500"/>
                            <a:satMod val="115000"/>
                          </a:srgbClr>
                        </a:gs>
                        <a:gs pos="100000">
                          <a:srgbClr val="FFFF00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2026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shade val="30000"/>
                            <a:satMod val="115000"/>
                          </a:srgbClr>
                        </a:gs>
                        <a:gs pos="50000">
                          <a:srgbClr val="FFFF00">
                            <a:shade val="67500"/>
                            <a:satMod val="115000"/>
                          </a:srgbClr>
                        </a:gs>
                        <a:gs pos="100000">
                          <a:srgbClr val="FFFF00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2027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shade val="30000"/>
                            <a:satMod val="115000"/>
                          </a:srgbClr>
                        </a:gs>
                        <a:gs pos="50000">
                          <a:srgbClr val="FFFF00">
                            <a:shade val="67500"/>
                            <a:satMod val="115000"/>
                          </a:srgbClr>
                        </a:gs>
                        <a:gs pos="100000">
                          <a:srgbClr val="FFFF00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Century Gothic" pitchFamily="34" charset="0"/>
                          <a:ea typeface="Times New Roman"/>
                          <a:cs typeface="Times New Roman"/>
                        </a:rPr>
                        <a:t>2028 год</a:t>
                      </a:r>
                      <a:endParaRPr lang="ru-RU" sz="1200" dirty="0">
                        <a:solidFill>
                          <a:schemeClr val="tx1"/>
                        </a:solidFill>
                        <a:latin typeface="Century Gothic" pitchFamily="34" charset="0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FFFF00">
                            <a:shade val="30000"/>
                            <a:satMod val="115000"/>
                          </a:srgbClr>
                        </a:gs>
                        <a:gs pos="50000">
                          <a:srgbClr val="FFFF00">
                            <a:shade val="67500"/>
                            <a:satMod val="115000"/>
                          </a:srgbClr>
                        </a:gs>
                        <a:gs pos="100000">
                          <a:srgbClr val="FFFF00">
                            <a:shade val="100000"/>
                            <a:satMod val="115000"/>
                          </a:srgbClr>
                        </a:gs>
                      </a:gsLst>
                      <a:lin ang="135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404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1.</a:t>
                      </a:r>
                      <a:endParaRPr lang="ru-RU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i="1" dirty="0">
                          <a:latin typeface="Times New Roman"/>
                          <a:ea typeface="Times New Roman"/>
                          <a:cs typeface="Times New Roman"/>
                        </a:rPr>
                        <a:t>Объем доходов местного бюджета в расчете на 1 жителя</a:t>
                      </a:r>
                      <a:endParaRPr lang="ru-RU" sz="1200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тыс</a:t>
                      </a:r>
                      <a:r>
                        <a:rPr lang="ru-RU" sz="1300" b="1" i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3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руб.</a:t>
                      </a:r>
                      <a:endParaRPr lang="ru-RU" sz="1200" b="1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11,5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12,9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10,0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8,9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8,9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2.</a:t>
                      </a:r>
                      <a:endParaRPr lang="ru-RU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i="1" dirty="0">
                          <a:latin typeface="Times New Roman"/>
                          <a:ea typeface="Times New Roman"/>
                          <a:cs typeface="Times New Roman"/>
                        </a:rPr>
                        <a:t>Объем расходов местного бюджета в расчете на 1 жителя</a:t>
                      </a:r>
                      <a:endParaRPr lang="ru-RU" sz="1200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тыс</a:t>
                      </a:r>
                      <a:r>
                        <a:rPr lang="ru-RU" sz="1300" b="1" i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3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руб.</a:t>
                      </a:r>
                      <a:endParaRPr lang="ru-RU" sz="1200" b="1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11,9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13,6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10,7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8,9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8,9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3.</a:t>
                      </a:r>
                      <a:endParaRPr lang="ru-RU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Объем расходов местного бюджета на жилищно-коммунальное хозяйство в расчете на 1 жителя</a:t>
                      </a:r>
                      <a:endParaRPr lang="ru-RU" sz="1200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тыс</a:t>
                      </a:r>
                      <a:r>
                        <a:rPr lang="ru-RU" sz="1300" b="1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300" b="1" i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руб.</a:t>
                      </a:r>
                      <a:endParaRPr lang="ru-RU" sz="1200" b="1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4,7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5,5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2,3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1,6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1,1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71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4.</a:t>
                      </a:r>
                      <a:endParaRPr lang="ru-RU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i="1" dirty="0">
                          <a:latin typeface="Times New Roman"/>
                          <a:ea typeface="Times New Roman"/>
                          <a:cs typeface="Times New Roman"/>
                        </a:rPr>
                        <a:t>Объем расходов местного бюджета на образование в расчете на 1 жителя</a:t>
                      </a:r>
                      <a:endParaRPr lang="ru-RU" sz="1200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тыс</a:t>
                      </a:r>
                      <a:r>
                        <a:rPr lang="ru-RU" sz="1300" b="1" i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3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руб.</a:t>
                      </a:r>
                      <a:endParaRPr lang="ru-RU" sz="1200" b="1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0,09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0,18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0,13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0,12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0,12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5.</a:t>
                      </a:r>
                      <a:endParaRPr lang="ru-RU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i="1" dirty="0">
                          <a:latin typeface="Times New Roman"/>
                          <a:ea typeface="Times New Roman"/>
                          <a:cs typeface="Times New Roman"/>
                        </a:rPr>
                        <a:t>Объем расходов местного бюджета на культуру и кинематографию в расчете на 1 жителя</a:t>
                      </a:r>
                      <a:endParaRPr lang="ru-RU" sz="1200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тыс</a:t>
                      </a:r>
                      <a:r>
                        <a:rPr lang="ru-RU" sz="1300" b="1" i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3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руб.</a:t>
                      </a:r>
                      <a:endParaRPr lang="ru-RU" sz="1200" b="1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0,7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0,6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0,5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7718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latin typeface="Times New Roman"/>
                          <a:ea typeface="Times New Roman"/>
                          <a:cs typeface="Times New Roman"/>
                        </a:rPr>
                        <a:t>6.</a:t>
                      </a:r>
                      <a:endParaRPr lang="ru-RU" sz="1200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i="1" dirty="0">
                          <a:latin typeface="Times New Roman"/>
                          <a:ea typeface="Times New Roman"/>
                          <a:cs typeface="Times New Roman"/>
                        </a:rPr>
                        <a:t>Объем расходов местного бюджета на социальную политику в расчете на 1 жителя</a:t>
                      </a:r>
                      <a:endParaRPr lang="ru-RU" sz="1200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>
                          <a:latin typeface="Times New Roman"/>
                          <a:ea typeface="Times New Roman"/>
                          <a:cs typeface="Times New Roman"/>
                        </a:rPr>
                        <a:t>тыс. </a:t>
                      </a:r>
                      <a:r>
                        <a:rPr lang="ru-RU" sz="13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руб.</a:t>
                      </a:r>
                      <a:endParaRPr lang="ru-RU" sz="1200" b="1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0,005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0,006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0,004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0,005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7.</a:t>
                      </a: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i="1" dirty="0">
                          <a:latin typeface="Times New Roman"/>
                          <a:ea typeface="Times New Roman"/>
                          <a:cs typeface="Times New Roman"/>
                        </a:rPr>
                        <a:t>Объем расходов местного бюджета на физическую культуру и спорт в расчете на 1 жителя</a:t>
                      </a:r>
                      <a:endParaRPr lang="ru-RU" sz="1200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тыс</a:t>
                      </a:r>
                      <a:r>
                        <a:rPr lang="ru-RU" sz="1300" b="1" i="1" dirty="0">
                          <a:latin typeface="Times New Roman"/>
                          <a:ea typeface="Times New Roman"/>
                          <a:cs typeface="Times New Roman"/>
                        </a:rPr>
                        <a:t>. </a:t>
                      </a:r>
                      <a:r>
                        <a:rPr lang="ru-RU" sz="1300" b="1" i="1" dirty="0" smtClean="0">
                          <a:latin typeface="Times New Roman"/>
                          <a:ea typeface="Times New Roman"/>
                          <a:cs typeface="Times New Roman"/>
                        </a:rPr>
                        <a:t>руб.</a:t>
                      </a:r>
                      <a:endParaRPr lang="ru-RU" sz="1200" b="1" i="1" dirty="0">
                        <a:latin typeface="Arial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0,11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0,15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0,16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0,14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0,14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8.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Доля протяженности автомобильных дорог общего пользования местного значения, не отвечающих нормативным требованиям, в общей протяженности автомобильных дорог общего пользования местного значения</a:t>
                      </a:r>
                      <a:endParaRPr lang="ru-RU" sz="1300" i="1" kern="12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3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39,7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36,4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34,5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33,0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33,0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9.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Доля населения, систематически занимающегося физической культурой и спортом</a:t>
                      </a:r>
                      <a:endParaRPr lang="ru-RU" sz="1300" i="1" kern="12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3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59,2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60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61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62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64</a:t>
                      </a:r>
                      <a:endParaRPr lang="ru-RU" sz="1300" b="1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428628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kern="1200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10.</a:t>
                      </a:r>
                      <a:endParaRPr lang="ru-RU" sz="1300" kern="12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24CDE4">
                            <a:shade val="30000"/>
                            <a:satMod val="115000"/>
                          </a:srgbClr>
                        </a:gs>
                        <a:gs pos="50000">
                          <a:srgbClr val="24CDE4">
                            <a:shade val="67500"/>
                            <a:satMod val="115000"/>
                          </a:srgbClr>
                        </a:gs>
                        <a:gs pos="100000">
                          <a:srgbClr val="24CDE4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l="100000" b="100000"/>
                      </a:path>
                      <a:tileRect t="-100000" r="-100000"/>
                    </a:gra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i="1" kern="1200" dirty="0" smtClean="0">
                          <a:solidFill>
                            <a:schemeClr val="dk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Доля населения, получившего жилые помещения и улучшившего жилищные условия в отчетном году, в общей численности населения, состоящего на учете в качестве нуждающегося в жилых помещениях</a:t>
                      </a:r>
                      <a:endParaRPr lang="ru-RU" sz="1300" i="1" kern="1200" dirty="0">
                        <a:solidFill>
                          <a:schemeClr val="dk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00B0F0">
                            <a:tint val="66000"/>
                            <a:satMod val="160000"/>
                          </a:srgbClr>
                        </a:gs>
                        <a:gs pos="50000">
                          <a:srgbClr val="00B0F0">
                            <a:tint val="44500"/>
                            <a:satMod val="160000"/>
                          </a:srgbClr>
                        </a:gs>
                        <a:gs pos="100000">
                          <a:srgbClr val="00B0F0">
                            <a:tint val="23500"/>
                            <a:satMod val="160000"/>
                          </a:srgb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i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%</a:t>
                      </a:r>
                      <a:endParaRPr lang="ru-RU" sz="1300" b="1" i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2,5</a:t>
                      </a:r>
                      <a:endParaRPr lang="ru-RU" sz="1300" b="1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2,5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2,5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2,5</a:t>
                      </a:r>
                      <a:endParaRPr lang="ru-RU" sz="13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2,5</a:t>
                      </a:r>
                    </a:p>
                  </a:txBody>
                  <a:tcPr marL="68580" marR="68580" marT="0" marB="0">
                    <a:cell3D prstMaterial="dkEdge">
                      <a:bevel w="25400" h="25400" prst="angle"/>
                      <a:lightRig rig="flood" dir="t"/>
                    </a:cell3D>
                    <a:gradFill flip="none" rotWithShape="1">
                      <a:gsLst>
                        <a:gs pos="0">
                          <a:srgbClr val="CCCCFF">
                            <a:shade val="30000"/>
                            <a:satMod val="115000"/>
                          </a:srgbClr>
                        </a:gs>
                        <a:gs pos="50000">
                          <a:srgbClr val="CCCCFF">
                            <a:shade val="67500"/>
                            <a:satMod val="115000"/>
                          </a:srgbClr>
                        </a:gs>
                        <a:gs pos="100000">
                          <a:srgbClr val="CCCCFF">
                            <a:shade val="100000"/>
                            <a:satMod val="115000"/>
                          </a:srgb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</a:tbl>
          </a:graphicData>
        </a:graphic>
      </p:graphicFrame>
      <p:pic>
        <p:nvPicPr>
          <p:cNvPr id="4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Picture background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Пользователь\Desktop\МОЯ РАБОТА\Бюджет для граждан_2026\АКТУАЛЬНАЯ РЕДАКЦИЯ\1. Первоначальный по окончательному бюджету от 18.12.2025\Новые картинки\бычок 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88288" y="0"/>
            <a:ext cx="2376264" cy="1412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 descr="C:\Users\Пользователь\Downloads\i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9416" y="3642997"/>
            <a:ext cx="3600400" cy="32150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8" name="Рисунок 37" descr="C:\Users\Пользователь\Downloads\i (1)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39816" y="3617640"/>
            <a:ext cx="3888432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" name="Скругленный прямоугольник 28"/>
          <p:cNvSpPr/>
          <p:nvPr/>
        </p:nvSpPr>
        <p:spPr>
          <a:xfrm>
            <a:off x="551384" y="620688"/>
            <a:ext cx="7992888" cy="2808312"/>
          </a:xfrm>
          <a:prstGeom prst="round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</p:sp>
      <p:sp>
        <p:nvSpPr>
          <p:cNvPr id="31749" name="Прямоугольник 4"/>
          <p:cNvSpPr>
            <a:spLocks noChangeArrowheads="1"/>
          </p:cNvSpPr>
          <p:nvPr/>
        </p:nvSpPr>
        <p:spPr bwMode="auto">
          <a:xfrm>
            <a:off x="695400" y="692696"/>
            <a:ext cx="7632848" cy="2739211"/>
          </a:xfrm>
          <a:prstGeom prst="rect">
            <a:avLst/>
          </a:prstGeom>
          <a:gradFill flip="none" rotWithShape="1">
            <a:gsLst>
              <a:gs pos="0">
                <a:srgbClr val="92D050">
                  <a:tint val="66000"/>
                  <a:satMod val="160000"/>
                </a:srgbClr>
              </a:gs>
              <a:gs pos="50000">
                <a:srgbClr val="92D050">
                  <a:tint val="44500"/>
                  <a:satMod val="160000"/>
                </a:srgbClr>
              </a:gs>
              <a:gs pos="100000">
                <a:srgbClr val="92D050">
                  <a:tint val="23500"/>
                  <a:satMod val="160000"/>
                </a:srgbClr>
              </a:gs>
            </a:gsLst>
            <a:path path="circle">
              <a:fillToRect r="100000" b="100000"/>
            </a:path>
            <a:tileRect l="-100000" t="-100000"/>
          </a:gradFill>
          <a:ln w="9525">
            <a:noFill/>
            <a:miter lim="800000"/>
            <a:headEnd/>
            <a:tailEnd/>
          </a:ln>
          <a:effectLst>
            <a:softEdge rad="63500"/>
          </a:effectLst>
        </p:spPr>
        <p:txBody>
          <a:bodyPr wrap="square">
            <a:spAutoFit/>
          </a:bodyPr>
          <a:lstStyle/>
          <a:p>
            <a:pPr indent="457200" algn="just"/>
            <a:r>
              <a:rPr lang="ru-RU" sz="1600" b="1" dirty="0" smtClean="0">
                <a:latin typeface="Century Gothic" pitchFamily="34" charset="0"/>
              </a:rPr>
              <a:t>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Город Энгельс </a:t>
            </a:r>
            <a:r>
              <a:rPr lang="ru-RU" sz="1400" dirty="0" smtClean="0">
                <a:latin typeface="Century Gothic" pitchFamily="34" charset="0"/>
              </a:rPr>
              <a:t>основан как </a:t>
            </a:r>
            <a:r>
              <a:rPr lang="ru-RU" sz="1600" b="1" i="1" dirty="0" smtClean="0">
                <a:latin typeface="Century Gothic" pitchFamily="34" charset="0"/>
              </a:rPr>
              <a:t>СЛОБОДА</a:t>
            </a:r>
            <a:r>
              <a:rPr lang="ru-RU" sz="1400" b="1" i="1" dirty="0" smtClean="0">
                <a:latin typeface="Century Gothic" pitchFamily="34" charset="0"/>
              </a:rPr>
              <a:t> </a:t>
            </a:r>
            <a:r>
              <a:rPr lang="ru-RU" sz="1600" b="1" dirty="0" smtClean="0">
                <a:latin typeface="Century Gothic" pitchFamily="34" charset="0"/>
              </a:rPr>
              <a:t>в 1747 году </a:t>
            </a:r>
            <a:r>
              <a:rPr lang="ru-RU" sz="1400" dirty="0" smtClean="0">
                <a:latin typeface="Century Gothic" pitchFamily="34" charset="0"/>
              </a:rPr>
              <a:t>в августе месяце в связи с указом императрицы Елизаветы, связанным с началом добычи соли на озере Эльтон. 26 июня 1914 года на основании Указа императора Слобода стала городом Покровск, а в октябре 1931 года Покровск переименован в город Энгельс Постановлением ВЦИК. Флаг города — сине-бело-красно-чёрно-жёлтый, на гербе изображён вол (скот, на котором везли соль). </a:t>
            </a:r>
          </a:p>
          <a:p>
            <a:pPr indent="457200" algn="just"/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  <a:latin typeface="Century Gothic" pitchFamily="34" charset="0"/>
              </a:rPr>
              <a:t>Город Энгельс </a:t>
            </a:r>
            <a:r>
              <a:rPr lang="ru-RU" sz="1400" dirty="0" smtClean="0">
                <a:latin typeface="Century Gothic" pitchFamily="34" charset="0"/>
              </a:rPr>
              <a:t>является </a:t>
            </a:r>
            <a:r>
              <a:rPr lang="ru-RU" sz="1400" dirty="0">
                <a:latin typeface="Century Gothic" pitchFamily="34" charset="0"/>
              </a:rPr>
              <a:t>административным центром Энгельсского муниципального района Саратовской области, входящим в состав Приволжского федерального округа Российской Федерации. Расположен на левом берегу Волги (Волгоградское водохранилище), напротив </a:t>
            </a:r>
            <a:r>
              <a:rPr lang="ru-RU" sz="1400" dirty="0" smtClean="0">
                <a:latin typeface="Century Gothic" pitchFamily="34" charset="0"/>
              </a:rPr>
              <a:t>города Саратов</a:t>
            </a:r>
            <a:r>
              <a:rPr lang="ru-RU" sz="1400" dirty="0">
                <a:latin typeface="Century Gothic" pitchFamily="34" charset="0"/>
              </a:rPr>
              <a:t>, с которым соединен железнодорожным и автомобильными </a:t>
            </a:r>
            <a:r>
              <a:rPr lang="ru-RU" sz="1400" dirty="0" smtClean="0">
                <a:latin typeface="Century Gothic" pitchFamily="34" charset="0"/>
              </a:rPr>
              <a:t>мостами.</a:t>
            </a:r>
            <a:endParaRPr lang="ru-RU" sz="1400" dirty="0" smtClean="0"/>
          </a:p>
          <a:p>
            <a:endParaRPr lang="ru-RU" sz="1400" dirty="0">
              <a:latin typeface="Century Gothic" pitchFamily="34" charset="0"/>
            </a:endParaRPr>
          </a:p>
        </p:txBody>
      </p:sp>
      <p:pic>
        <p:nvPicPr>
          <p:cNvPr id="31752" name="Рисунок 3" descr="6.pn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Блок-схема: альтернативный процесс 29"/>
          <p:cNvSpPr/>
          <p:nvPr/>
        </p:nvSpPr>
        <p:spPr>
          <a:xfrm>
            <a:off x="8375576" y="3185592"/>
            <a:ext cx="3816424" cy="3672408"/>
          </a:xfrm>
          <a:prstGeom prst="flowChartAlternateProcess">
            <a:avLst/>
          </a:prstGeom>
          <a:solidFill>
            <a:srgbClr val="CCECFF"/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just">
              <a:defRPr/>
            </a:pPr>
            <a:r>
              <a:rPr lang="ru-RU" sz="15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Муниципальное образование город Энгельс</a:t>
            </a:r>
            <a:r>
              <a:rPr lang="ru-RU" sz="15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Энгельсского муниципального района Саратовской области образовано в соответствии с Законом Саратовской области от 24 апреля 2013 г. N 66-ЗСО «О преобразовании муниципального образования город Энгельс и Приволжского муниципального образования Энгельсского муниципального района Саратовской области и внесении изменений в Закон Саратовской области «О муниципальных образованиях, входящих в состав Энгельсского муниципального  района».</a:t>
            </a:r>
            <a:endParaRPr lang="ru-RU" sz="15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8" name="Рисунок 27" descr="C:\Users\Пользователь\Desktop\МОЯ РАБОТА\Бюджет для граждан 2025\Картинки\покровская слобода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16280" y="764704"/>
            <a:ext cx="357572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" name="Рисунок 32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6" name="TextBox 35"/>
          <p:cNvSpPr txBox="1"/>
          <p:nvPr/>
        </p:nvSpPr>
        <p:spPr>
          <a:xfrm>
            <a:off x="2927648" y="116632"/>
            <a:ext cx="6314967" cy="430887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spc="50" dirty="0" smtClean="0">
                <a:ln w="0"/>
                <a:solidFill>
                  <a:srgbClr val="002060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Tahoma" pitchFamily="34" charset="0"/>
                <a:ea typeface="Tahoma" pitchFamily="34" charset="0"/>
                <a:cs typeface="Tahoma" pitchFamily="34" charset="0"/>
              </a:rPr>
              <a:t>ИСТОРИЧЕСКАЯ СПРАВКА</a:t>
            </a: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 txBox="1">
            <a:spLocks noGrp="1"/>
          </p:cNvSpPr>
          <p:nvPr>
            <p:ph idx="1"/>
          </p:nvPr>
        </p:nvSpPr>
        <p:spPr>
          <a:xfrm>
            <a:off x="1703512" y="188640"/>
            <a:ext cx="9649072" cy="326448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effectLst>
            <a:softEdge rad="6350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 defTabSz="372986">
              <a:buNone/>
            </a:pPr>
            <a:r>
              <a:rPr lang="ru-RU" sz="2200" b="1" i="1" dirty="0" smtClean="0">
                <a:solidFill>
                  <a:srgbClr val="0000FF"/>
                </a:solidFill>
                <a:latin typeface="Trebuchet MS" pitchFamily="34" charset="0"/>
                <a:cs typeface="Times New Roman" pitchFamily="18" charset="0"/>
              </a:rPr>
              <a:t>Разработчиком «Бюджета для граждан - по бюджету городского поселения город Энгельс Энгельсского муниципального района Саратовской области на 2026 год</a:t>
            </a:r>
            <a:r>
              <a:rPr lang="en-US" sz="2200" b="1" i="1" dirty="0" smtClean="0">
                <a:solidFill>
                  <a:srgbClr val="0000FF"/>
                </a:solidFill>
                <a:latin typeface="Trebuchet MS" pitchFamily="34" charset="0"/>
                <a:cs typeface="Times New Roman" pitchFamily="18" charset="0"/>
              </a:rPr>
              <a:t>  </a:t>
            </a:r>
            <a:r>
              <a:rPr lang="ru-RU" sz="2200" b="1" i="1" dirty="0" smtClean="0">
                <a:solidFill>
                  <a:srgbClr val="0000FF"/>
                </a:solidFill>
                <a:latin typeface="Trebuchet MS" pitchFamily="34" charset="0"/>
                <a:cs typeface="Times New Roman" pitchFamily="18" charset="0"/>
              </a:rPr>
              <a:t>и на плановый период 2027 и 2028 годов» является </a:t>
            </a:r>
          </a:p>
          <a:p>
            <a:pPr algn="ctr" defTabSz="372986">
              <a:buNone/>
            </a:pPr>
            <a:r>
              <a:rPr lang="ru-RU" sz="2200" b="1" i="1" dirty="0" smtClean="0">
                <a:solidFill>
                  <a:srgbClr val="0000FF"/>
                </a:solidFill>
                <a:latin typeface="Trebuchet MS" pitchFamily="34" charset="0"/>
                <a:cs typeface="Times New Roman" pitchFamily="18" charset="0"/>
              </a:rPr>
              <a:t>Комитет финансов администрации Энгельсского муниципального района </a:t>
            </a:r>
          </a:p>
          <a:p>
            <a:pPr algn="ctr" defTabSz="372986">
              <a:buNone/>
            </a:pPr>
            <a:r>
              <a:rPr lang="ru-RU" sz="20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 Председатель Комитета финансов  администрации  </a:t>
            </a:r>
          </a:p>
          <a:p>
            <a:pPr algn="ctr" defTabSz="372986">
              <a:buNone/>
            </a:pPr>
            <a:r>
              <a:rPr lang="ru-RU" sz="20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Энгельсского муниципального района</a:t>
            </a:r>
          </a:p>
          <a:p>
            <a:pPr algn="ctr" defTabSz="372986">
              <a:buNone/>
            </a:pPr>
            <a:r>
              <a:rPr lang="ru-RU" sz="2000" dirty="0" smtClean="0">
                <a:latin typeface="Times New Roman" pitchFamily="18" charset="0"/>
                <a:ea typeface="Tahoma" pitchFamily="34" charset="0"/>
                <a:cs typeface="Times New Roman" pitchFamily="18" charset="0"/>
              </a:rPr>
              <a:t>Гайдукова Лариса Владимировна</a:t>
            </a:r>
          </a:p>
        </p:txBody>
      </p:sp>
      <p:pic>
        <p:nvPicPr>
          <p:cNvPr id="5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431704" y="3355245"/>
            <a:ext cx="669674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Контактная информация для граждан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/>
              <a:t>➢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Адрес: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413100, Саратовская область, г. Энгельс, 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ул. Коммунистическая, д. 55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➢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Телефон: (8 845 3) 56-86-22</a:t>
            </a:r>
          </a:p>
          <a:p>
            <a:pPr defTabSz="4572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➢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Факс:       (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8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845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3) 56-88-60</a:t>
            </a:r>
          </a:p>
          <a:p>
            <a:pPr lvl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➢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Е-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mail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komfin_gorod@mail.ru</a:t>
            </a:r>
          </a:p>
          <a:p>
            <a:pPr lvl="0"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komfin-engels@mail.ru</a:t>
            </a:r>
            <a:endParaRPr lang="ru-RU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➢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Официальный сайт: 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https://www.engels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me</a:t>
            </a:r>
            <a:endParaRPr lang="ru-RU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defTabSz="685800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➢ </a:t>
            </a:r>
            <a:r>
              <a:rPr lang="ru-RU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График работы: Понедельник-пятница: с 8:30 до 17:30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655840" y="6442502"/>
            <a:ext cx="4392488" cy="415498"/>
          </a:xfrm>
          <a:prstGeom prst="rect">
            <a:avLst/>
          </a:prstGeom>
          <a:solidFill>
            <a:srgbClr val="FFCCCC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 defTabSz="372986"/>
            <a:r>
              <a:rPr lang="en-US" sz="1050" b="1" dirty="0">
                <a:solidFill>
                  <a:schemeClr val="tx1"/>
                </a:solidFill>
                <a:latin typeface="Segoe Print" panose="02000600000000000000" pitchFamily="2" charset="0"/>
              </a:rPr>
              <a:t>P.S. </a:t>
            </a:r>
            <a:r>
              <a:rPr lang="ru-RU" sz="1050" b="1" dirty="0" smtClean="0">
                <a:solidFill>
                  <a:schemeClr val="tx1"/>
                </a:solidFill>
                <a:latin typeface="Segoe Print" panose="02000600000000000000" pitchFamily="2" charset="0"/>
              </a:rPr>
              <a:t>Любите свой родной город Энгельс! </a:t>
            </a:r>
          </a:p>
          <a:p>
            <a:pPr algn="ctr" defTabSz="372986"/>
            <a:endParaRPr lang="ru-RU" sz="1050" b="1" dirty="0">
              <a:solidFill>
                <a:srgbClr val="1F497D">
                  <a:lumMod val="50000"/>
                </a:srgbClr>
              </a:solidFill>
              <a:latin typeface="Segoe Print" panose="02000600000000000000" pitchFamily="2" charset="0"/>
            </a:endParaRPr>
          </a:p>
        </p:txBody>
      </p:sp>
      <p:pic>
        <p:nvPicPr>
          <p:cNvPr id="10" name="Рисунок 9" descr="C:\Users\Пользователь\Desktop\МОЯ РАБОТА\Бюджет для граждан_2026\АКТУАЛЬНАЯ РЕДАКЦИЯ\0. Первоначальный по проекту бюджета от 15.11.2025\Новые картинки 2026\бюджет для граждан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840416" y="3356992"/>
            <a:ext cx="2213913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Picture background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C:\Users\Пользователь\Downloads\2025-12-24_11-22-08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27448" y="4149080"/>
            <a:ext cx="2339900" cy="252028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альтернативный процесс 1"/>
          <p:cNvSpPr/>
          <p:nvPr/>
        </p:nvSpPr>
        <p:spPr>
          <a:xfrm>
            <a:off x="1055440" y="4005064"/>
            <a:ext cx="4968552" cy="2564904"/>
          </a:xfrm>
          <a:prstGeom prst="flowChartAlternateProcess">
            <a:avLst/>
          </a:prstGeom>
          <a:gradFill flip="none" rotWithShape="1">
            <a:gsLst>
              <a:gs pos="0">
                <a:srgbClr val="CCCCFF">
                  <a:shade val="30000"/>
                  <a:satMod val="115000"/>
                </a:srgbClr>
              </a:gs>
              <a:gs pos="50000">
                <a:srgbClr val="CCCCFF">
                  <a:shade val="67500"/>
                  <a:satMod val="115000"/>
                </a:srgbClr>
              </a:gs>
              <a:gs pos="100000">
                <a:srgbClr val="CCCCFF">
                  <a:shade val="100000"/>
                  <a:satMod val="115000"/>
                </a:srgbClr>
              </a:gs>
            </a:gsLst>
            <a:path path="circle">
              <a:fillToRect t="100000" r="100000"/>
            </a:path>
            <a:tileRect l="-100000" b="-100000"/>
          </a:gra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127448" y="4077072"/>
            <a:ext cx="49685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600" dirty="0" smtClean="0">
                <a:latin typeface="Century Gothic" pitchFamily="34" charset="0"/>
              </a:rPr>
              <a:t>Населенные пункты, входящие в состав муниципального образования город Энгельс:</a:t>
            </a:r>
          </a:p>
          <a:p>
            <a:pPr lvl="1"/>
            <a:r>
              <a:rPr lang="ru-RU" sz="1600" dirty="0" smtClean="0">
                <a:latin typeface="Century Gothic" pitchFamily="34" charset="0"/>
              </a:rPr>
              <a:t>город Энгельс</a:t>
            </a:r>
          </a:p>
          <a:p>
            <a:pPr lvl="1"/>
            <a:r>
              <a:rPr lang="ru-RU" sz="1600" dirty="0" smtClean="0">
                <a:latin typeface="Century Gothic" pitchFamily="34" charset="0"/>
              </a:rPr>
              <a:t>поселок Геофизик</a:t>
            </a:r>
          </a:p>
          <a:p>
            <a:pPr lvl="1"/>
            <a:r>
              <a:rPr lang="ru-RU" sz="1600" dirty="0" smtClean="0">
                <a:latin typeface="Century Gothic" pitchFamily="34" charset="0"/>
              </a:rPr>
              <a:t>село </a:t>
            </a:r>
            <a:r>
              <a:rPr lang="ru-RU" sz="1600" dirty="0" err="1" smtClean="0">
                <a:latin typeface="Century Gothic" pitchFamily="34" charset="0"/>
              </a:rPr>
              <a:t>Квасниковка</a:t>
            </a:r>
            <a:endParaRPr lang="ru-RU" sz="1600" dirty="0" smtClean="0">
              <a:latin typeface="Century Gothic" pitchFamily="34" charset="0"/>
            </a:endParaRPr>
          </a:p>
          <a:p>
            <a:pPr lvl="1"/>
            <a:r>
              <a:rPr lang="ru-RU" sz="1600" dirty="0" smtClean="0">
                <a:latin typeface="Century Gothic" pitchFamily="34" charset="0"/>
              </a:rPr>
              <a:t>поселок Новоселово</a:t>
            </a:r>
          </a:p>
          <a:p>
            <a:pPr lvl="1"/>
            <a:r>
              <a:rPr lang="ru-RU" sz="1600" dirty="0" smtClean="0">
                <a:latin typeface="Century Gothic" pitchFamily="34" charset="0"/>
              </a:rPr>
              <a:t>поселок Плодосовхоз</a:t>
            </a:r>
          </a:p>
          <a:p>
            <a:pPr lvl="1"/>
            <a:r>
              <a:rPr lang="ru-RU" sz="1600" dirty="0" smtClean="0">
                <a:latin typeface="Century Gothic" pitchFamily="34" charset="0"/>
              </a:rPr>
              <a:t>поселок Прибрежный</a:t>
            </a:r>
          </a:p>
          <a:p>
            <a:pPr lvl="1"/>
            <a:r>
              <a:rPr lang="ru-RU" sz="1600" dirty="0" smtClean="0">
                <a:latin typeface="Century Gothic" pitchFamily="34" charset="0"/>
              </a:rPr>
              <a:t>рабочий поселок Приволжский</a:t>
            </a:r>
          </a:p>
          <a:p>
            <a:endParaRPr lang="ru-RU" dirty="0"/>
          </a:p>
        </p:txBody>
      </p:sp>
      <p:pic>
        <p:nvPicPr>
          <p:cNvPr id="9" name="object 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488" y="5373216"/>
            <a:ext cx="152358" cy="12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object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7488" y="5661248"/>
            <a:ext cx="152357" cy="12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ject 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7488" y="5877272"/>
            <a:ext cx="152358" cy="12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ject 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488" y="6165304"/>
            <a:ext cx="152358" cy="12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3"/>
          <p:cNvSpPr txBox="1">
            <a:spLocks noChangeArrowheads="1"/>
          </p:cNvSpPr>
          <p:nvPr/>
        </p:nvSpPr>
        <p:spPr bwMode="auto">
          <a:xfrm>
            <a:off x="5231904" y="908720"/>
            <a:ext cx="3096344" cy="15388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Century Gothic" pitchFamily="34" charset="0"/>
                <a:cs typeface="Aharoni" pitchFamily="2" charset="-79"/>
              </a:rPr>
              <a:t>Территория городское поселение г.Энгельс</a:t>
            </a:r>
            <a:r>
              <a:rPr lang="ru-RU" sz="1400" dirty="0" smtClean="0">
                <a:latin typeface="Century Gothic" pitchFamily="34" charset="0"/>
                <a:cs typeface="Aharoni" pitchFamily="2" charset="-79"/>
              </a:rPr>
              <a:t>       </a:t>
            </a:r>
            <a:r>
              <a:rPr lang="ru-RU" sz="1400" b="1" dirty="0" smtClean="0">
                <a:latin typeface="Century Gothic" pitchFamily="34" charset="0"/>
                <a:cs typeface="Aharoni" pitchFamily="2" charset="-79"/>
              </a:rPr>
              <a:t>184,34  </a:t>
            </a:r>
            <a:r>
              <a:rPr lang="ru-RU" sz="1600" dirty="0" smtClean="0">
                <a:latin typeface="Century Gothic" pitchFamily="34" charset="0"/>
                <a:cs typeface="Aharoni" pitchFamily="2" charset="-79"/>
              </a:rPr>
              <a:t>кв.км </a:t>
            </a:r>
            <a:endParaRPr lang="ru-RU" sz="1600" dirty="0">
              <a:latin typeface="Century Gothic" pitchFamily="34" charset="0"/>
              <a:cs typeface="Aharoni" pitchFamily="2" charset="-79"/>
            </a:endParaRPr>
          </a:p>
          <a:p>
            <a:endParaRPr lang="ru-RU" sz="1400" dirty="0">
              <a:latin typeface="Century Gothic" pitchFamily="34" charset="0"/>
              <a:cs typeface="Aharoni" pitchFamily="2" charset="-79"/>
            </a:endParaRPr>
          </a:p>
          <a:p>
            <a:r>
              <a:rPr lang="ru-RU" sz="1600" dirty="0" smtClean="0">
                <a:latin typeface="Century Gothic" pitchFamily="34" charset="0"/>
                <a:cs typeface="Aharoni" pitchFamily="2" charset="-79"/>
              </a:rPr>
              <a:t>Население</a:t>
            </a:r>
            <a:r>
              <a:rPr lang="ru-RU" sz="1400" dirty="0" smtClean="0">
                <a:latin typeface="Century Gothic" pitchFamily="34" charset="0"/>
                <a:cs typeface="Aharoni" pitchFamily="2" charset="-79"/>
              </a:rPr>
              <a:t>   (на 01.01.2025)</a:t>
            </a:r>
          </a:p>
          <a:p>
            <a:r>
              <a:rPr lang="ru-RU" sz="1400" dirty="0" smtClean="0">
                <a:latin typeface="Century Gothic" pitchFamily="34" charset="0"/>
                <a:cs typeface="Aharoni" pitchFamily="2" charset="-79"/>
              </a:rPr>
              <a:t> </a:t>
            </a:r>
            <a:r>
              <a:rPr lang="ru-RU" sz="1400" b="1" dirty="0" smtClean="0">
                <a:latin typeface="Century Gothic" pitchFamily="34" charset="0"/>
                <a:cs typeface="Aharoni" pitchFamily="2" charset="-79"/>
              </a:rPr>
              <a:t>259 371 </a:t>
            </a:r>
            <a:r>
              <a:rPr lang="ru-RU" sz="1600" dirty="0" smtClean="0">
                <a:latin typeface="Century Gothic" pitchFamily="34" charset="0"/>
                <a:cs typeface="Aharoni" pitchFamily="2" charset="-79"/>
              </a:rPr>
              <a:t>чел.</a:t>
            </a:r>
            <a:endParaRPr lang="ru-RU" sz="1600" b="1" dirty="0" smtClean="0">
              <a:latin typeface="Century Gothic" pitchFamily="34" charset="0"/>
              <a:cs typeface="Aharoni" pitchFamily="2" charset="-79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359696" y="0"/>
            <a:ext cx="6408712" cy="769441"/>
          </a:xfrm>
          <a:prstGeom prst="rect">
            <a:avLst/>
          </a:prstGeom>
          <a:gradFill flip="none" rotWithShape="1">
            <a:gsLst>
              <a:gs pos="0">
                <a:schemeClr val="accent5">
                  <a:satMod val="103000"/>
                  <a:lumMod val="102000"/>
                  <a:tint val="94000"/>
                </a:schemeClr>
              </a:gs>
              <a:gs pos="50000">
                <a:schemeClr val="accent5">
                  <a:satMod val="110000"/>
                  <a:lumMod val="100000"/>
                  <a:shade val="100000"/>
                </a:schemeClr>
              </a:gs>
              <a:gs pos="100000">
                <a:schemeClr val="accent5">
                  <a:lumMod val="99000"/>
                  <a:satMod val="120000"/>
                  <a:shade val="78000"/>
                </a:schemeClr>
              </a:gs>
            </a:gsLst>
            <a:lin ang="0" scaled="1"/>
            <a:tileRect/>
          </a:gra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200" b="1" spc="50" dirty="0" smtClean="0">
                <a:ln w="0"/>
                <a:solidFill>
                  <a:schemeClr val="bg1"/>
                </a:solidFill>
              </a:rPr>
              <a:t>Общие сведения.                                                                                                          Административно-территориальное деление. </a:t>
            </a:r>
          </a:p>
        </p:txBody>
      </p:sp>
      <p:pic>
        <p:nvPicPr>
          <p:cNvPr id="17" name="Рисунок 16" descr="C:\Users\Пользователь\Downloads\Karta_goroda_Enghels_skyready.ucoz.ru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99456" y="836712"/>
            <a:ext cx="381642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Прямоугольник 17"/>
          <p:cNvSpPr/>
          <p:nvPr/>
        </p:nvSpPr>
        <p:spPr>
          <a:xfrm>
            <a:off x="8904312" y="4221088"/>
            <a:ext cx="3096344" cy="11695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25000" dir="5400000" rotWithShape="0">
              <a:schemeClr val="accent5">
                <a:shade val="30000"/>
                <a:satMod val="150000"/>
                <a:alpha val="38000"/>
              </a:schemeClr>
            </a:outerShdw>
            <a:softEdge rad="63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поселок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Плодосовхоз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возник в середине XX века, находится у южной окраины города Энгельс. Первоначально назывался Плодопитомник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5159896" y="2474893"/>
            <a:ext cx="3312368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25000" dir="5400000" rotWithShape="0">
              <a:schemeClr val="accent5">
                <a:shade val="30000"/>
                <a:satMod val="150000"/>
                <a:alpha val="38000"/>
              </a:schemeClr>
            </a:outerShdw>
            <a:softEdge rad="63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поселок Геофизик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- площадь 0,25 км², на севере граничит с городом Энгельс. В 1959 году здесь поселились геологи с целью разведки пресной воды</a:t>
            </a:r>
          </a:p>
        </p:txBody>
      </p:sp>
      <p:pic>
        <p:nvPicPr>
          <p:cNvPr id="21" name="object 3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87488" y="4725144"/>
            <a:ext cx="152358" cy="12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object 3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87488" y="4941168"/>
            <a:ext cx="152357" cy="125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" name="object 3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87488" y="5157192"/>
            <a:ext cx="152358" cy="1245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" name="Прямоугольник 23"/>
          <p:cNvSpPr/>
          <p:nvPr/>
        </p:nvSpPr>
        <p:spPr>
          <a:xfrm>
            <a:off x="8832304" y="2852936"/>
            <a:ext cx="3240360" cy="11695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25000" dir="5400000" rotWithShape="0">
              <a:schemeClr val="accent5">
                <a:shade val="30000"/>
                <a:satMod val="150000"/>
                <a:alpha val="38000"/>
              </a:schemeClr>
            </a:outerShdw>
            <a:softEdge rad="63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Село </a:t>
            </a:r>
            <a:r>
              <a:rPr lang="ru-RU" sz="1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Квасниковка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основано в середине XVIII века, расположено в западной части района, на берегу Волги. </a:t>
            </a:r>
            <a:r>
              <a:rPr lang="ru-RU" sz="1400" dirty="0" smtClean="0"/>
              <a:t>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 2013 года входило в состав Приволжского муниципального образования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6023992" y="3699029"/>
            <a:ext cx="2664296" cy="95410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25000" dir="5400000" rotWithShape="0">
              <a:schemeClr val="accent5">
                <a:shade val="30000"/>
                <a:satMod val="150000"/>
                <a:alpha val="38000"/>
              </a:schemeClr>
            </a:outerShdw>
            <a:softEdge rad="63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поселок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Новоселово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находится на расстоянии примерно </a:t>
            </a:r>
          </a:p>
          <a:p>
            <a:pPr algn="ctr"/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 километров по прямой на юг от города Энгельс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6023992" y="5085184"/>
            <a:ext cx="2736304" cy="11695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25000" dir="5400000" rotWithShape="0">
              <a:schemeClr val="accent5">
                <a:shade val="30000"/>
                <a:satMod val="150000"/>
                <a:alpha val="38000"/>
              </a:schemeClr>
            </a:outerShdw>
            <a:softEdge rad="63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поселок Прибрежный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 в 1931 году, расположен на северной окраине города Энгельса, на левом берегу реки Саратовки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8976320" y="5517232"/>
            <a:ext cx="2952328" cy="116955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effectLst>
            <a:outerShdw blurRad="50800" dist="25000" dir="5400000" rotWithShape="0">
              <a:schemeClr val="accent5">
                <a:shade val="30000"/>
                <a:satMod val="150000"/>
                <a:alpha val="38000"/>
              </a:schemeClr>
            </a:outerShdw>
            <a:softEdge rad="63500"/>
          </a:effectLst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1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рабочий поселок Приволжский </a:t>
            </a:r>
            <a:r>
              <a:rPr lang="ru-RU" sz="14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на левом берегу Волги, соединён автодорогой с Энгельсом и железнодорожным мостом - с Саратовом</a:t>
            </a:r>
          </a:p>
        </p:txBody>
      </p:sp>
      <p:pic>
        <p:nvPicPr>
          <p:cNvPr id="28" name="Рисунок 3" descr="6.png"/>
          <p:cNvPicPr>
            <a:picLocks noChangeAspect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" name="Рисунок 28" descr="Picture background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Рисунок 29" descr="C:\Users\Пользователь\Downloads\Энгельс_въезд_с_моста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88288" y="836712"/>
            <a:ext cx="350371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56572458"/>
              </p:ext>
            </p:extLst>
          </p:nvPr>
        </p:nvGraphicFramePr>
        <p:xfrm>
          <a:off x="2207568" y="1760013"/>
          <a:ext cx="9481968" cy="4766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Рисунок 2" descr="6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bject 2"/>
          <p:cNvSpPr txBox="1">
            <a:spLocks/>
          </p:cNvSpPr>
          <p:nvPr/>
        </p:nvSpPr>
        <p:spPr>
          <a:xfrm>
            <a:off x="1919536" y="260648"/>
            <a:ext cx="6984776" cy="148951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t="100000" r="100000"/>
            </a:path>
            <a:tileRect l="-100000" b="-100000"/>
          </a:gradFill>
        </p:spPr>
        <p:txBody>
          <a:bodyPr wrap="square" lIns="0" tIns="12065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marL="12700" algn="ctr">
              <a:spcBef>
                <a:spcPts val="95"/>
              </a:spcBef>
              <a:defRPr/>
            </a:pPr>
            <a:r>
              <a:rPr lang="ru-RU" sz="2400" b="1" dirty="0">
                <a:solidFill>
                  <a:srgbClr val="211D59"/>
                </a:solidFill>
                <a:latin typeface="Trebuchet MS" pitchFamily="34" charset="0"/>
                <a:ea typeface="+mj-ea"/>
                <a:cs typeface="+mj-cs"/>
              </a:rPr>
              <a:t>Основные задачи и приоритетные направления бюджетной политики </a:t>
            </a:r>
            <a:r>
              <a:rPr lang="ru-RU" sz="2400" b="1" dirty="0" smtClean="0">
                <a:solidFill>
                  <a:srgbClr val="211D59"/>
                </a:solidFill>
                <a:latin typeface="Trebuchet MS" pitchFamily="34" charset="0"/>
                <a:ea typeface="+mj-ea"/>
                <a:cs typeface="+mj-cs"/>
              </a:rPr>
              <a:t>               на 2026 финансовый год                                  и плановый период 2027-2028 годов:</a:t>
            </a:r>
            <a:endParaRPr lang="ru-RU" sz="2400" b="1" kern="0" spc="135" dirty="0">
              <a:solidFill>
                <a:srgbClr val="205D66"/>
              </a:solidFill>
              <a:latin typeface="Trebuchet MS" pitchFamily="34" charset="0"/>
              <a:ea typeface="+mj-ea"/>
              <a:cs typeface="Tahoma"/>
            </a:endParaRPr>
          </a:p>
        </p:txBody>
      </p:sp>
      <p:pic>
        <p:nvPicPr>
          <p:cNvPr id="5" name="Рисунок 4" descr="02042021-4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184232" y="188640"/>
            <a:ext cx="2997112" cy="1643381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6" name="Рисунок 5" descr="C:\Users\Пользователь\Desktop\МОЯ РАБОТА\Бюджет для граждан 2025\Картинки\основные задачи.pn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19337" y="1844824"/>
            <a:ext cx="2016223" cy="5013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Picture background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135560" y="116632"/>
            <a:ext cx="6408712" cy="1440160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2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2">
                  <a:lumMod val="20000"/>
                  <a:lumOff val="80000"/>
                  <a:shade val="100000"/>
                  <a:satMod val="115000"/>
                </a:schemeClr>
              </a:gs>
            </a:gsLst>
            <a:lin ang="16200000" scaled="1"/>
            <a:tileRect/>
          </a:gradFill>
          <a:ln>
            <a:noFill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dirty="0" smtClean="0">
                <a:solidFill>
                  <a:srgbClr val="211D5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  <a:ea typeface="+mj-ea"/>
                <a:cs typeface="+mj-cs"/>
              </a:rPr>
              <a:t>Составление бюджета городского поселения город Энгельс Энгельсского муниципального района Саратовской области</a:t>
            </a:r>
          </a:p>
        </p:txBody>
      </p:sp>
      <p:pic>
        <p:nvPicPr>
          <p:cNvPr id="4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1007619734"/>
              </p:ext>
            </p:extLst>
          </p:nvPr>
        </p:nvGraphicFramePr>
        <p:xfrm>
          <a:off x="695400" y="1628800"/>
          <a:ext cx="6786610" cy="5429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4007768" y="1556792"/>
            <a:ext cx="41764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000066"/>
                </a:solidFill>
                <a:latin typeface="Trebuchet MS" pitchFamily="34" charset="0"/>
              </a:rPr>
              <a:t>Какие этапы проходит бюджет?</a:t>
            </a:r>
            <a:endParaRPr lang="ru-RU" dirty="0">
              <a:solidFill>
                <a:srgbClr val="000066"/>
              </a:solidFill>
              <a:latin typeface="Trebuchet MS" pitchFamily="34" charset="0"/>
            </a:endParaRPr>
          </a:p>
        </p:txBody>
      </p:sp>
      <p:graphicFrame>
        <p:nvGraphicFramePr>
          <p:cNvPr id="9" name="Схема 8"/>
          <p:cNvGraphicFramePr/>
          <p:nvPr/>
        </p:nvGraphicFramePr>
        <p:xfrm>
          <a:off x="5663952" y="2060848"/>
          <a:ext cx="7627934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pic>
        <p:nvPicPr>
          <p:cNvPr id="12" name="Рисунок 11" descr="Picture background"/>
          <p:cNvPicPr/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119336" y="3933056"/>
            <a:ext cx="1872208" cy="1279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Picture background"/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335360" y="5489849"/>
            <a:ext cx="1728192" cy="13681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Рисунок 14" descr="C:\Users\Пользователь\Desktop\МОЯ РАБОТА\Бюджет для граждан_2026\АКТУАЛЬНАЯ РЕДАКЦИЯ\0. Первоначальный по проекту бюджета от 15.11.2025\Новые картинки 2026\бюджет.jpg"/>
          <p:cNvPicPr/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119336" y="2204864"/>
            <a:ext cx="180020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Рисунок 15" descr="Picture background"/>
          <p:cNvPicPr/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8760296" y="116632"/>
            <a:ext cx="252028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Picture background"/>
          <p:cNvPicPr/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C:\Users\Пользователь\Desktop\МОЯ РАБОТА\Бюджет для граждан_2026\АКТУАЛЬНАЯ РЕДАКЦИЯ\1. Первоначальный по окончательному бюджету от 18.12.2025\Новые картинки\бюджет принят.jpg"/>
          <p:cNvPicPr/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119336" y="5301208"/>
            <a:ext cx="1944216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amond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2351584" y="116632"/>
            <a:ext cx="8712968" cy="1304844"/>
          </a:xfrm>
          <a:prstGeom prst="rect">
            <a:avLst/>
          </a:prstGeom>
          <a:gradFill flip="none" rotWithShape="1">
            <a:gsLst>
              <a:gs pos="0">
                <a:schemeClr val="accent5">
                  <a:lumMod val="20000"/>
                  <a:lumOff val="80000"/>
                  <a:shade val="30000"/>
                  <a:satMod val="115000"/>
                </a:schemeClr>
              </a:gs>
              <a:gs pos="50000">
                <a:schemeClr val="accent5">
                  <a:lumMod val="20000"/>
                  <a:lumOff val="80000"/>
                  <a:shade val="67500"/>
                  <a:satMod val="115000"/>
                </a:schemeClr>
              </a:gs>
              <a:gs pos="100000">
                <a:schemeClr val="accent5">
                  <a:lumMod val="20000"/>
                  <a:lumOff val="8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</p:spPr>
        <p:txBody>
          <a:bodyPr wrap="square" lIns="0" tIns="12065" rIns="0" bIns="0">
            <a:spAutoFit/>
          </a:bodyPr>
          <a:lstStyle/>
          <a:p>
            <a:pPr marL="12700" algn="ctr">
              <a:spcBef>
                <a:spcPts val="95"/>
              </a:spcBef>
              <a:defRPr/>
            </a:pPr>
            <a:r>
              <a:rPr lang="ru-RU" sz="2800" b="1" i="1" dirty="0" smtClean="0">
                <a:solidFill>
                  <a:srgbClr val="211D59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rebuchet MS" pitchFamily="34" charset="0"/>
                <a:ea typeface="+mj-ea"/>
                <a:cs typeface="+mj-cs"/>
              </a:rPr>
              <a:t>Социально-экономическое развитие городского поселения город Энгельс Энгельсского муниципального района Саратовской области</a:t>
            </a:r>
            <a:endParaRPr lang="ru-RU" sz="2800" b="1" i="1" dirty="0">
              <a:solidFill>
                <a:srgbClr val="211D59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rebuchet MS" pitchFamily="34" charset="0"/>
              <a:ea typeface="+mj-ea"/>
              <a:cs typeface="+mj-cs"/>
            </a:endParaRPr>
          </a:p>
        </p:txBody>
      </p:sp>
      <p:pic>
        <p:nvPicPr>
          <p:cNvPr id="33863" name="Рисунок 3" descr="6.pn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663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66" name="Рисунок 10" descr="1-1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2" y="1556792"/>
            <a:ext cx="4706937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object 18"/>
          <p:cNvSpPr txBox="1">
            <a:spLocks noChangeArrowheads="1"/>
          </p:cNvSpPr>
          <p:nvPr/>
        </p:nvSpPr>
        <p:spPr bwMode="auto">
          <a:xfrm>
            <a:off x="1991544" y="6453336"/>
            <a:ext cx="2209800" cy="247650"/>
          </a:xfrm>
          <a:prstGeom prst="rect">
            <a:avLst/>
          </a:prstGeom>
          <a:solidFill>
            <a:srgbClr val="313193"/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0" tIns="32384" rIns="0" bIns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Century Gothic" pitchFamily="34" charset="0"/>
              </a:rPr>
              <a:t>Уровень безработицы</a:t>
            </a: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/>
        </p:nvGraphicFramePr>
        <p:xfrm>
          <a:off x="479376" y="3356992"/>
          <a:ext cx="6552729" cy="2944368"/>
        </p:xfrm>
        <a:graphic>
          <a:graphicData uri="http://schemas.openxmlformats.org/drawingml/2006/table">
            <a:tbl>
              <a:tblPr/>
              <a:tblGrid>
                <a:gridCol w="25364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324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82448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82282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74153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894158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</a:tblGrid>
              <a:tr h="3619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</a:rPr>
                        <a:t>Наименование  показателя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2024 год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2025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2026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2027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2028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entury Gothic" pitchFamily="34" charset="0"/>
                          <a:cs typeface="Times New Roman" pitchFamily="18" charset="0"/>
                        </a:rPr>
                        <a:t>год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bg1">
                            <a:lumMod val="85000"/>
                            <a:shade val="30000"/>
                            <a:satMod val="115000"/>
                          </a:schemeClr>
                        </a:gs>
                        <a:gs pos="50000">
                          <a:schemeClr val="bg1">
                            <a:lumMod val="85000"/>
                            <a:shade val="67500"/>
                            <a:satMod val="115000"/>
                          </a:schemeClr>
                        </a:gs>
                        <a:gs pos="100000">
                          <a:schemeClr val="bg1">
                            <a:lumMod val="85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t="100000" r="100000"/>
                      </a:path>
                      <a:tileRect l="-100000" b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434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Численность постоянного населения городского поселения г.Энгельс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на 1 января, чел.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260 190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259 371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259 371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259 371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259 371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Фонд оплаты труда всего, в млрд.руб.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40,9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47,1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52,6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57,0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61,2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Среднесписочная численность работающих всего, тыс.чел.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61,4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60,9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61,0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60,9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61,1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Среднемесячная заработная плата всего, тыс.руб.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55,5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64,5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71,9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cs typeface="Times New Roman" pitchFamily="18" charset="0"/>
                        </a:rPr>
                        <a:t>77,9</a:t>
                      </a:r>
                      <a:endParaRPr kumimoji="0" lang="ru-RU" sz="11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2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entury Gothic" pitchFamily="34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entury Gothic" pitchFamily="34" charset="0"/>
                          <a:ea typeface="+mn-ea"/>
                          <a:cs typeface="Times New Roman" pitchFamily="18" charset="0"/>
                        </a:rPr>
                        <a:t>83,6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 flip="none" rotWithShape="1">
                      <a:gsLst>
                        <a:gs pos="0">
                          <a:schemeClr val="accent2">
                            <a:lumMod val="20000"/>
                            <a:lumOff val="80000"/>
                            <a:shade val="30000"/>
                            <a:satMod val="115000"/>
                          </a:schemeClr>
                        </a:gs>
                        <a:gs pos="50000">
                          <a:schemeClr val="accent2">
                            <a:lumMod val="20000"/>
                            <a:lumOff val="80000"/>
                            <a:shade val="67500"/>
                            <a:satMod val="115000"/>
                          </a:schemeClr>
                        </a:gs>
                        <a:gs pos="100000">
                          <a:schemeClr val="accent2">
                            <a:lumMod val="20000"/>
                            <a:lumOff val="80000"/>
                            <a:shade val="100000"/>
                            <a:satMod val="115000"/>
                          </a:schemeClr>
                        </a:gs>
                      </a:gsLst>
                      <a:path path="circle">
                        <a:fillToRect r="100000" b="100000"/>
                      </a:path>
                      <a:tileRect l="-100000" t="-100000"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9624392" y="6021288"/>
            <a:ext cx="2448272" cy="600164"/>
          </a:xfrm>
          <a:prstGeom prst="rect">
            <a:avLst/>
          </a:prstGeom>
          <a:blipFill>
            <a:blip r:embed="rId4" cstate="print"/>
            <a:tile tx="0" ty="0" sx="100000" sy="100000" flip="none" algn="tl"/>
          </a:blipFill>
          <a:ln w="28575">
            <a:solidFill>
              <a:srgbClr val="000066"/>
            </a:solidFill>
          </a:ln>
        </p:spPr>
        <p:txBody>
          <a:bodyPr wrap="square" rtlCol="0">
            <a:spAutoFit/>
          </a:bodyPr>
          <a:lstStyle/>
          <a:p>
            <a:r>
              <a:rPr lang="ru-RU" sz="1100" i="1" dirty="0" smtClean="0">
                <a:solidFill>
                  <a:srgbClr val="0000FF"/>
                </a:solidFill>
                <a:latin typeface="Segoe UI Semibold" panose="020B0702040204020203" pitchFamily="34" charset="0"/>
              </a:rPr>
              <a:t>2024 -2025 гг. – отчетные данные</a:t>
            </a:r>
          </a:p>
          <a:p>
            <a:r>
              <a:rPr lang="ru-RU" sz="1100" i="1" dirty="0" smtClean="0">
                <a:solidFill>
                  <a:srgbClr val="0000FF"/>
                </a:solidFill>
                <a:latin typeface="Segoe UI Semibold" panose="020B0702040204020203" pitchFamily="34" charset="0"/>
              </a:rPr>
              <a:t>2026 – ожидаемое</a:t>
            </a:r>
          </a:p>
          <a:p>
            <a:r>
              <a:rPr lang="ru-RU" sz="1100" i="1" dirty="0" smtClean="0">
                <a:solidFill>
                  <a:srgbClr val="0000FF"/>
                </a:solidFill>
                <a:latin typeface="Segoe UI Semibold" panose="020B0702040204020203" pitchFamily="34" charset="0"/>
              </a:rPr>
              <a:t>2027 - 2028 гг. – прогноз</a:t>
            </a:r>
          </a:p>
        </p:txBody>
      </p:sp>
      <p:pic>
        <p:nvPicPr>
          <p:cNvPr id="16" name="Рисунок 15" descr="Picture background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3432" y="1340768"/>
            <a:ext cx="2592288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Рисунок 17" descr="Picture background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5720" y="1556792"/>
            <a:ext cx="2952328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Picture background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1280576" y="0"/>
            <a:ext cx="911424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object 18"/>
          <p:cNvSpPr txBox="1">
            <a:spLocks noChangeArrowheads="1"/>
          </p:cNvSpPr>
          <p:nvPr/>
        </p:nvSpPr>
        <p:spPr bwMode="auto">
          <a:xfrm>
            <a:off x="4295800" y="6453336"/>
            <a:ext cx="2209800" cy="24765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>
            <a:noFill/>
            <a:miter lim="800000"/>
            <a:headEnd/>
            <a:tailEnd/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lIns="0" tIns="32384" rIns="0" bIns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bg1"/>
                </a:solidFill>
                <a:latin typeface="Century Gothic" pitchFamily="34" charset="0"/>
              </a:rPr>
              <a:t>на 01.07.2026 г. – 0,2%</a:t>
            </a:r>
            <a:endParaRPr lang="ru-RU" sz="1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26911</TotalTime>
  <Words>7786</Words>
  <Application>Microsoft Office PowerPoint</Application>
  <PresentationFormat>Произвольный</PresentationFormat>
  <Paragraphs>2292</Paragraphs>
  <Slides>50</Slides>
  <Notes>12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1_Тема Office</vt:lpstr>
      <vt:lpstr>Слайд 1</vt:lpstr>
      <vt:lpstr>Слайд 2</vt:lpstr>
      <vt:lpstr>ГЛОССАРИЙ ОСНОВНЫХ ТЕРМИНОВ И ПОНЯТИЙ</vt:lpstr>
      <vt:lpstr>ГЛОССАРИЙ ОСНОВНЫХ ТЕРМИНОВ И ПОНЯТИЙ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</vt:lpstr>
      <vt:lpstr>Слайд 13</vt:lpstr>
      <vt:lpstr>Слайд 14</vt:lpstr>
      <vt:lpstr>Слайд 15</vt:lpstr>
      <vt:lpstr>Слайд 16</vt:lpstr>
      <vt:lpstr>Слайд 17</vt:lpstr>
      <vt:lpstr>Слайд 18</vt:lpstr>
      <vt:lpstr>Безвозмездные поступления  на 2026 год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 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Слайд 43</vt:lpstr>
      <vt:lpstr>Слайд 44</vt:lpstr>
      <vt:lpstr>Слайд 45</vt:lpstr>
      <vt:lpstr>Слайд 46</vt:lpstr>
      <vt:lpstr>Слайд 47</vt:lpstr>
      <vt:lpstr>Слайд 48</vt:lpstr>
      <vt:lpstr>Слайд 49</vt:lpstr>
      <vt:lpstr>Слайд 50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Расходы консолидированного бюджета Энгельсского муниципального района</dc:title>
  <dc:creator>Силаева</dc:creator>
  <cp:lastModifiedBy>КрасноваЕА</cp:lastModifiedBy>
  <cp:revision>3514</cp:revision>
  <cp:lastPrinted>2024-11-01T05:27:59Z</cp:lastPrinted>
  <dcterms:created xsi:type="dcterms:W3CDTF">2022-06-07T09:40:08Z</dcterms:created>
  <dcterms:modified xsi:type="dcterms:W3CDTF">2026-07-07T09:48:27Z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3740893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S11.0.1</vt:lpwstr>
  </property>
</Properties>
</file>